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charts/chart1.xml" ContentType="application/vnd.openxmlformats-officedocument.drawingml.chart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5"/>
  </p:notesMasterIdLst>
  <p:sldIdLst>
    <p:sldId id="671" r:id="rId3"/>
    <p:sldId id="503" r:id="rId4"/>
    <p:sldId id="663" r:id="rId5"/>
    <p:sldId id="664" r:id="rId6"/>
    <p:sldId id="680" r:id="rId7"/>
    <p:sldId id="665" r:id="rId8"/>
    <p:sldId id="499" r:id="rId9"/>
    <p:sldId id="520" r:id="rId10"/>
    <p:sldId id="696" r:id="rId11"/>
    <p:sldId id="530" r:id="rId12"/>
    <p:sldId id="532" r:id="rId13"/>
    <p:sldId id="531" r:id="rId14"/>
    <p:sldId id="534" r:id="rId15"/>
    <p:sldId id="504" r:id="rId16"/>
    <p:sldId id="618" r:id="rId17"/>
    <p:sldId id="596" r:id="rId18"/>
    <p:sldId id="585" r:id="rId19"/>
    <p:sldId id="537" r:id="rId20"/>
    <p:sldId id="597" r:id="rId21"/>
    <p:sldId id="538" r:id="rId22"/>
    <p:sldId id="598" r:id="rId23"/>
    <p:sldId id="584" r:id="rId24"/>
    <p:sldId id="593" r:id="rId25"/>
    <p:sldId id="619" r:id="rId26"/>
    <p:sldId id="599" r:id="rId27"/>
    <p:sldId id="540" r:id="rId28"/>
    <p:sldId id="600" r:id="rId29"/>
    <p:sldId id="541" r:id="rId30"/>
    <p:sldId id="542" r:id="rId31"/>
    <p:sldId id="543" r:id="rId32"/>
    <p:sldId id="626" r:id="rId33"/>
    <p:sldId id="544" r:id="rId34"/>
    <p:sldId id="594" r:id="rId35"/>
    <p:sldId id="547" r:id="rId36"/>
    <p:sldId id="591" r:id="rId37"/>
    <p:sldId id="620" r:id="rId38"/>
    <p:sldId id="595" r:id="rId39"/>
    <p:sldId id="548" r:id="rId40"/>
    <p:sldId id="711" r:id="rId41"/>
    <p:sldId id="713" r:id="rId42"/>
    <p:sldId id="551" r:id="rId43"/>
    <p:sldId id="552" r:id="rId44"/>
    <p:sldId id="553" r:id="rId45"/>
    <p:sldId id="732" r:id="rId46"/>
    <p:sldId id="621" r:id="rId47"/>
    <p:sldId id="832" r:id="rId48"/>
    <p:sldId id="833" r:id="rId49"/>
    <p:sldId id="834" r:id="rId50"/>
    <p:sldId id="835" r:id="rId51"/>
    <p:sldId id="848" r:id="rId52"/>
    <p:sldId id="836" r:id="rId53"/>
    <p:sldId id="837" r:id="rId54"/>
    <p:sldId id="838" r:id="rId55"/>
    <p:sldId id="849" r:id="rId56"/>
    <p:sldId id="850" r:id="rId57"/>
    <p:sldId id="839" r:id="rId58"/>
    <p:sldId id="840" r:id="rId59"/>
    <p:sldId id="841" r:id="rId60"/>
    <p:sldId id="842" r:id="rId61"/>
    <p:sldId id="843" r:id="rId62"/>
    <p:sldId id="844" r:id="rId63"/>
    <p:sldId id="770" r:id="rId64"/>
    <p:sldId id="820" r:id="rId65"/>
    <p:sldId id="852" r:id="rId66"/>
    <p:sldId id="854" r:id="rId67"/>
    <p:sldId id="823" r:id="rId68"/>
    <p:sldId id="824" r:id="rId69"/>
    <p:sldId id="825" r:id="rId70"/>
    <p:sldId id="855" r:id="rId71"/>
    <p:sldId id="856" r:id="rId72"/>
    <p:sldId id="857" r:id="rId73"/>
    <p:sldId id="776" r:id="rId74"/>
    <p:sldId id="778" r:id="rId75"/>
    <p:sldId id="779" r:id="rId76"/>
    <p:sldId id="780" r:id="rId77"/>
    <p:sldId id="781" r:id="rId78"/>
    <p:sldId id="826" r:id="rId79"/>
    <p:sldId id="782" r:id="rId80"/>
    <p:sldId id="858" r:id="rId81"/>
    <p:sldId id="859" r:id="rId82"/>
    <p:sldId id="860" r:id="rId83"/>
    <p:sldId id="861" r:id="rId84"/>
    <p:sldId id="862" r:id="rId85"/>
    <p:sldId id="863" r:id="rId86"/>
    <p:sldId id="864" r:id="rId87"/>
    <p:sldId id="865" r:id="rId88"/>
    <p:sldId id="866" r:id="rId89"/>
    <p:sldId id="867" r:id="rId90"/>
    <p:sldId id="868" r:id="rId91"/>
    <p:sldId id="869" r:id="rId92"/>
    <p:sldId id="870" r:id="rId93"/>
    <p:sldId id="794" r:id="rId94"/>
    <p:sldId id="871" r:id="rId95"/>
    <p:sldId id="891" r:id="rId96"/>
    <p:sldId id="890" r:id="rId97"/>
    <p:sldId id="798" r:id="rId98"/>
    <p:sldId id="827" r:id="rId99"/>
    <p:sldId id="877" r:id="rId100"/>
    <p:sldId id="700" r:id="rId101"/>
    <p:sldId id="799" r:id="rId102"/>
    <p:sldId id="878" r:id="rId103"/>
    <p:sldId id="879" r:id="rId104"/>
    <p:sldId id="880" r:id="rId105"/>
    <p:sldId id="881" r:id="rId106"/>
    <p:sldId id="882" r:id="rId107"/>
    <p:sldId id="801" r:id="rId108"/>
    <p:sldId id="802" r:id="rId109"/>
    <p:sldId id="803" r:id="rId110"/>
    <p:sldId id="804" r:id="rId111"/>
    <p:sldId id="806" r:id="rId112"/>
    <p:sldId id="807" r:id="rId113"/>
    <p:sldId id="883" r:id="rId114"/>
    <p:sldId id="884" r:id="rId115"/>
    <p:sldId id="885" r:id="rId116"/>
    <p:sldId id="886" r:id="rId117"/>
    <p:sldId id="887" r:id="rId118"/>
    <p:sldId id="888" r:id="rId119"/>
    <p:sldId id="889" r:id="rId120"/>
    <p:sldId id="809" r:id="rId121"/>
    <p:sldId id="810" r:id="rId122"/>
    <p:sldId id="811" r:id="rId123"/>
    <p:sldId id="812" r:id="rId124"/>
    <p:sldId id="646" r:id="rId125"/>
    <p:sldId id="648" r:id="rId126"/>
    <p:sldId id="649" r:id="rId127"/>
    <p:sldId id="650" r:id="rId128"/>
    <p:sldId id="647" r:id="rId129"/>
    <p:sldId id="624" r:id="rId130"/>
    <p:sldId id="560" r:id="rId131"/>
    <p:sldId id="625" r:id="rId132"/>
    <p:sldId id="559" r:id="rId133"/>
    <p:sldId id="623" r:id="rId134"/>
    <p:sldId id="565" r:id="rId135"/>
    <p:sldId id="566" r:id="rId136"/>
    <p:sldId id="622" r:id="rId137"/>
    <p:sldId id="558" r:id="rId138"/>
    <p:sldId id="727" r:id="rId139"/>
    <p:sldId id="728" r:id="rId140"/>
    <p:sldId id="730" r:id="rId141"/>
    <p:sldId id="734" r:id="rId142"/>
    <p:sldId id="735" r:id="rId143"/>
    <p:sldId id="561" r:id="rId144"/>
    <p:sldId id="563" r:id="rId145"/>
    <p:sldId id="564" r:id="rId146"/>
    <p:sldId id="567" r:id="rId147"/>
    <p:sldId id="568" r:id="rId148"/>
    <p:sldId id="612" r:id="rId149"/>
    <p:sldId id="715" r:id="rId150"/>
    <p:sldId id="716" r:id="rId151"/>
    <p:sldId id="717" r:id="rId152"/>
    <p:sldId id="719" r:id="rId153"/>
    <p:sldId id="731" r:id="rId154"/>
    <p:sldId id="736" r:id="rId155"/>
    <p:sldId id="752" r:id="rId156"/>
    <p:sldId id="893" r:id="rId157"/>
    <p:sldId id="894" r:id="rId158"/>
    <p:sldId id="892" r:id="rId159"/>
    <p:sldId id="627" r:id="rId160"/>
    <p:sldId id="631" r:id="rId161"/>
    <p:sldId id="632" r:id="rId162"/>
    <p:sldId id="633" r:id="rId163"/>
    <p:sldId id="634" r:id="rId164"/>
    <p:sldId id="756" r:id="rId165"/>
    <p:sldId id="757" r:id="rId166"/>
    <p:sldId id="829" r:id="rId167"/>
    <p:sldId id="642" r:id="rId168"/>
    <p:sldId id="724" r:id="rId169"/>
    <p:sldId id="643" r:id="rId170"/>
    <p:sldId id="693" r:id="rId171"/>
    <p:sldId id="656" r:id="rId172"/>
    <p:sldId id="657" r:id="rId173"/>
    <p:sldId id="658" r:id="rId174"/>
    <p:sldId id="739" r:id="rId175"/>
    <p:sldId id="740" r:id="rId176"/>
    <p:sldId id="741" r:id="rId177"/>
    <p:sldId id="742" r:id="rId178"/>
    <p:sldId id="694" r:id="rId179"/>
    <p:sldId id="695" r:id="rId180"/>
    <p:sldId id="660" r:id="rId181"/>
    <p:sldId id="628" r:id="rId182"/>
    <p:sldId id="830" r:id="rId183"/>
    <p:sldId id="629" r:id="rId184"/>
    <p:sldId id="509" r:id="rId185"/>
    <p:sldId id="473" r:id="rId186"/>
    <p:sldId id="697" r:id="rId187"/>
    <p:sldId id="698" r:id="rId188"/>
    <p:sldId id="510" r:id="rId189"/>
    <p:sldId id="699" r:id="rId190"/>
    <p:sldId id="405" r:id="rId191"/>
    <p:sldId id="725" r:id="rId192"/>
    <p:sldId id="831" r:id="rId193"/>
    <p:sldId id="726" r:id="rId194"/>
    <p:sldId id="406" r:id="rId195"/>
    <p:sldId id="644" r:id="rId196"/>
    <p:sldId id="307" r:id="rId197"/>
    <p:sldId id="496" r:id="rId198"/>
    <p:sldId id="587" r:id="rId199"/>
    <p:sldId id="588" r:id="rId200"/>
    <p:sldId id="613" r:id="rId201"/>
    <p:sldId id="614" r:id="rId202"/>
    <p:sldId id="615" r:id="rId203"/>
    <p:sldId id="616" r:id="rId204"/>
    <p:sldId id="288" r:id="rId205"/>
    <p:sldId id="492" r:id="rId206"/>
    <p:sldId id="407" r:id="rId207"/>
    <p:sldId id="758" r:id="rId208"/>
    <p:sldId id="494" r:id="rId209"/>
    <p:sldId id="813" r:id="rId210"/>
    <p:sldId id="814" r:id="rId211"/>
    <p:sldId id="815" r:id="rId212"/>
    <p:sldId id="816" r:id="rId213"/>
    <p:sldId id="817" r:id="rId214"/>
    <p:sldId id="679" r:id="rId215"/>
    <p:sldId id="683" r:id="rId216"/>
    <p:sldId id="692" r:id="rId217"/>
    <p:sldId id="896" r:id="rId218"/>
    <p:sldId id="681" r:id="rId219"/>
    <p:sldId id="684" r:id="rId220"/>
    <p:sldId id="685" r:id="rId221"/>
    <p:sldId id="686" r:id="rId222"/>
    <p:sldId id="687" r:id="rId223"/>
    <p:sldId id="897" r:id="rId2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F6E"/>
    <a:srgbClr val="264F74"/>
    <a:srgbClr val="FFFFFF"/>
    <a:srgbClr val="E68300"/>
    <a:srgbClr val="FF9900"/>
    <a:srgbClr val="235195"/>
    <a:srgbClr val="264A92"/>
    <a:srgbClr val="32689A"/>
    <a:srgbClr val="E1EDFB"/>
    <a:srgbClr val="F0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6" autoAdjust="0"/>
    <p:restoredTop sz="86478" autoAdjust="0"/>
  </p:normalViewPr>
  <p:slideViewPr>
    <p:cSldViewPr>
      <p:cViewPr>
        <p:scale>
          <a:sx n="93" d="100"/>
          <a:sy n="93" d="100"/>
        </p:scale>
        <p:origin x="-60" y="-48"/>
      </p:cViewPr>
      <p:guideLst>
        <p:guide orient="horz" pos="1152"/>
        <p:guide pos="1296"/>
        <p:guide pos="4416"/>
      </p:guideLst>
    </p:cSldViewPr>
  </p:slideViewPr>
  <p:outlineViewPr>
    <p:cViewPr>
      <p:scale>
        <a:sx n="25" d="100"/>
        <a:sy n="25" d="100"/>
      </p:scale>
      <p:origin x="0" y="315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27" Type="http://schemas.openxmlformats.org/officeDocument/2006/relationships/viewProps" Target="viewProps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tableStyles" Target="tableStyles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2007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"Старт"</c:v>
                </c:pt>
                <c:pt idx="1">
                  <c:v>"Бизнес"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6012311</c:v>
                </c:pt>
                <c:pt idx="1">
                  <c:v>1593983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2010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"Старт"</c:v>
                </c:pt>
                <c:pt idx="1">
                  <c:v>"Бизнес"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12420746</c:v>
                </c:pt>
                <c:pt idx="1">
                  <c:v>8511355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610112"/>
        <c:axId val="111611904"/>
      </c:barChart>
      <c:catAx>
        <c:axId val="111610112"/>
        <c:scaling>
          <c:orientation val="minMax"/>
        </c:scaling>
        <c:delete val="0"/>
        <c:axPos val="b"/>
        <c:majorTickMark val="out"/>
        <c:minorTickMark val="none"/>
        <c:tickLblPos val="nextTo"/>
        <c:crossAx val="111611904"/>
        <c:crosses val="autoZero"/>
        <c:auto val="1"/>
        <c:lblAlgn val="ctr"/>
        <c:lblOffset val="100"/>
        <c:noMultiLvlLbl val="0"/>
      </c:catAx>
      <c:valAx>
        <c:axId val="111611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6101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cs typeface="+mn-cs"/>
              </a:defRPr>
            </a:lvl1pPr>
          </a:lstStyle>
          <a:p>
            <a:pPr>
              <a:defRPr/>
            </a:pPr>
            <a:fld id="{DBE77A86-4762-4E67-8BC1-E2DD22CE0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2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BD48F5A-88B8-4173-9192-C5C3BCC574F2}" type="slidenum">
              <a:rPr lang="ru-RU" b="0" smtClean="0"/>
              <a:pPr eaLnBrk="1" hangingPunct="1">
                <a:defRPr/>
              </a:pPr>
              <a:t>147</a:t>
            </a:fld>
            <a:endParaRPr lang="ru-RU" b="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153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154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167440B-416E-4B7A-93F5-BE49435B506E}" type="slidenum">
              <a:rPr lang="ru-RU" b="0" smtClean="0"/>
              <a:pPr eaLnBrk="1" hangingPunct="1">
                <a:defRPr/>
              </a:pPr>
              <a:t>14</a:t>
            </a:fld>
            <a:endParaRPr lang="ru-RU" b="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159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5F3F5-B784-48EF-9E60-DFE2EA2B2169}" type="slidenum">
              <a:rPr lang="ru-RU"/>
              <a:pPr>
                <a:defRPr/>
              </a:pPr>
              <a:t>166</a:t>
            </a:fld>
            <a:endParaRPr lang="ru-RU"/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A9B2416-51A9-421A-A329-0E504CF0097E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166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167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B86F5-118C-479A-9417-210339C25D79}" type="slidenum">
              <a:rPr lang="ru-RU"/>
              <a:pPr>
                <a:defRPr/>
              </a:pPr>
              <a:t>168</a:t>
            </a:fld>
            <a:endParaRPr lang="ru-RU"/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BCDF3-AE6D-4594-B498-20C8AFCEE4CD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168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36785-1195-406C-82D0-04EC940606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03AE3-A569-4EAE-8DBD-9F391D4D5201}" type="slidenum">
              <a:rPr lang="ru-RU" smtClean="0"/>
              <a:pPr>
                <a:defRPr/>
              </a:pPr>
              <a:t>172</a:t>
            </a:fld>
            <a:endParaRPr lang="ru-RU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7382C-3931-4D14-ACAA-E7BB8E811917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177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178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/>
              <a:pPr>
                <a:defRPr/>
              </a:pPr>
              <a:t>179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01623-E8F1-4EE9-8DD4-E66324FCA380}" type="slidenum">
              <a:rPr lang="ru-RU" smtClean="0"/>
              <a:pPr>
                <a:defRPr/>
              </a:pPr>
              <a:t>181</a:t>
            </a:fld>
            <a:endParaRPr lang="ru-RU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922766-CB46-47ED-A2C3-8FAEDBA223B8}" type="slidenum">
              <a:rPr lang="ru-RU" b="0" smtClean="0"/>
              <a:pPr eaLnBrk="1" hangingPunct="1">
                <a:defRPr/>
              </a:pPr>
              <a:t>183</a:t>
            </a:fld>
            <a:endParaRPr lang="ru-RU" b="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3E8187-CA3C-48D3-8D8D-EE4864088077}" type="slidenum">
              <a:rPr lang="ru-RU" b="0" smtClean="0"/>
              <a:pPr eaLnBrk="1" hangingPunct="1">
                <a:defRPr/>
              </a:pPr>
              <a:t>184</a:t>
            </a:fld>
            <a:endParaRPr lang="ru-RU" b="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186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A1F1DB6-06BF-41FC-9D88-F18EC26F5A07}" type="slidenum">
              <a:rPr lang="ru-RU" b="0" smtClean="0"/>
              <a:pPr eaLnBrk="1" hangingPunct="1">
                <a:defRPr/>
              </a:pPr>
              <a:t>187</a:t>
            </a:fld>
            <a:endParaRPr lang="ru-RU" b="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89B2C-9DDB-41C2-9326-505467192333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9D2950-0F97-4395-A663-3B073E8556CE}" type="slidenum">
              <a:rPr lang="ru-RU" b="0">
                <a:solidFill>
                  <a:prstClr val="black"/>
                </a:solidFill>
              </a:rPr>
              <a:pPr eaLnBrk="1" hangingPunct="1"/>
              <a:t>188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E532360-C197-4C58-B19C-F1C457407852}" type="slidenum">
              <a:rPr lang="ru-RU" b="0" smtClean="0"/>
              <a:pPr eaLnBrk="1" hangingPunct="1">
                <a:defRPr/>
              </a:pPr>
              <a:t>189</a:t>
            </a:fld>
            <a:endParaRPr lang="ru-RU" b="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41EBEFB-5F2E-45A9-AB68-9D64BFAFC091}" type="slidenum">
              <a:rPr lang="ru-RU" b="0" smtClean="0"/>
              <a:pPr eaLnBrk="1" hangingPunct="1">
                <a:defRPr/>
              </a:pPr>
              <a:t>193</a:t>
            </a:fld>
            <a:endParaRPr lang="ru-RU" b="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9014A8-D7E8-4FDC-B9EC-D47B3C7C52F1}" type="slidenum">
              <a:rPr lang="ru-RU" smtClean="0"/>
              <a:pPr>
                <a:defRPr/>
              </a:pPr>
              <a:t>194</a:t>
            </a:fld>
            <a:endParaRPr lang="ru-RU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73EAA5E-354B-4319-AA1A-EBB2848226F8}" type="slidenum">
              <a:rPr lang="ru-RU" b="0" smtClean="0"/>
              <a:pPr eaLnBrk="1" hangingPunct="1">
                <a:defRPr/>
              </a:pPr>
              <a:t>195</a:t>
            </a:fld>
            <a:endParaRPr lang="ru-RU" b="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CEE7DED-7C19-4392-9D18-EEF8CE51BC4E}" type="slidenum">
              <a:rPr lang="ru-RU" b="0" smtClean="0"/>
              <a:pPr eaLnBrk="1" hangingPunct="1">
                <a:defRPr/>
              </a:pPr>
              <a:t>196</a:t>
            </a:fld>
            <a:endParaRPr lang="ru-RU" b="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ACA2A24-13FE-4A5E-9FEA-5014B4928B45}" type="slidenum">
              <a:rPr lang="ru-RU" b="0" smtClean="0"/>
              <a:pPr eaLnBrk="1" hangingPunct="1">
                <a:defRPr/>
              </a:pPr>
              <a:t>197</a:t>
            </a:fld>
            <a:endParaRPr lang="ru-RU" b="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2A031C-3B7E-4ED9-94B5-D3275EEB4053}" type="slidenum">
              <a:rPr lang="ru-RU" smtClean="0"/>
              <a:pPr>
                <a:defRPr/>
              </a:pPr>
              <a:t>33</a:t>
            </a:fld>
            <a:endParaRPr lang="ru-R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66DC468-FEAE-4F6F-9BCA-CDFAC7D73442}" type="slidenum">
              <a:rPr lang="ru-RU" b="0" smtClean="0"/>
              <a:pPr eaLnBrk="1" hangingPunct="1">
                <a:defRPr/>
              </a:pPr>
              <a:t>198</a:t>
            </a:fld>
            <a:endParaRPr lang="ru-RU" b="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70AF7E-3CB8-41CE-B05E-C18CFF248E0A}" type="slidenum">
              <a:rPr lang="ru-RU" b="0" smtClean="0"/>
              <a:pPr eaLnBrk="1" hangingPunct="1">
                <a:defRPr/>
              </a:pPr>
              <a:t>199</a:t>
            </a:fld>
            <a:endParaRPr lang="ru-RU" b="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8898CA0-7186-478A-AC3F-C747EBCF7420}" type="slidenum">
              <a:rPr lang="ru-RU" b="0" smtClean="0"/>
              <a:pPr eaLnBrk="1" hangingPunct="1">
                <a:defRPr/>
              </a:pPr>
              <a:t>200</a:t>
            </a:fld>
            <a:endParaRPr lang="ru-RU" b="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E3D8142-F80A-4ABF-A427-974D3F4D7656}" type="slidenum">
              <a:rPr lang="ru-RU" b="0" smtClean="0"/>
              <a:pPr eaLnBrk="1" hangingPunct="1">
                <a:defRPr/>
              </a:pPr>
              <a:t>201</a:t>
            </a:fld>
            <a:endParaRPr lang="ru-RU" b="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966F21B-900E-415A-B679-C1FC994E7A39}" type="slidenum">
              <a:rPr lang="ru-RU" b="0" smtClean="0"/>
              <a:pPr eaLnBrk="1" hangingPunct="1">
                <a:defRPr/>
              </a:pPr>
              <a:t>202</a:t>
            </a:fld>
            <a:endParaRPr lang="ru-RU" b="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9FFE788-F670-4B6B-B392-A8F99A356419}" type="slidenum">
              <a:rPr lang="ru-RU" b="0" smtClean="0"/>
              <a:pPr eaLnBrk="1" hangingPunct="1">
                <a:defRPr/>
              </a:pPr>
              <a:t>203</a:t>
            </a:fld>
            <a:endParaRPr lang="ru-RU" b="0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/>
              <a:pPr eaLnBrk="1" hangingPunct="1">
                <a:defRPr/>
              </a:pPr>
              <a:t>204</a:t>
            </a:fld>
            <a:endParaRPr lang="ru-RU" b="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5D224E7-CD77-41A8-8581-C527A55AF5D0}" type="slidenum">
              <a:rPr lang="ru-RU" b="0" smtClean="0"/>
              <a:pPr eaLnBrk="1" hangingPunct="1">
                <a:defRPr/>
              </a:pPr>
              <a:t>205</a:t>
            </a:fld>
            <a:endParaRPr lang="ru-RU" b="0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206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433359C-FB7C-417C-A285-F4D306A512F6}" type="slidenum">
              <a:rPr lang="ru-RU" b="0" smtClean="0"/>
              <a:pPr eaLnBrk="1" hangingPunct="1">
                <a:defRPr/>
              </a:pPr>
              <a:t>207</a:t>
            </a:fld>
            <a:endParaRPr lang="ru-RU" b="0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5E6835C-5340-493E-920D-97DFD7BBF461}" type="slidenum">
              <a:rPr lang="ru-RU" b="0" smtClean="0"/>
              <a:pPr eaLnBrk="1" hangingPunct="1">
                <a:defRPr/>
              </a:pPr>
              <a:t>35</a:t>
            </a:fld>
            <a:endParaRPr lang="ru-RU" b="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210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211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213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214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215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217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C85B0A-1B39-4A84-8553-58FABCE8DC5D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218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219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220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0A5EDAB-AD41-4F01-8EF5-DD307742C631}" type="slidenum">
              <a:rPr lang="ru-RU" b="0" smtClean="0"/>
              <a:pPr eaLnBrk="1" hangingPunct="1">
                <a:defRPr/>
              </a:pPr>
              <a:t>222</a:t>
            </a:fld>
            <a:endParaRPr lang="ru-RU" b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3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4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40442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951207B-52CA-44FE-8308-5FAE98D21C16}" type="slidenum">
              <a:rPr lang="ru-RU" b="0" smtClean="0"/>
              <a:pPr eaLnBrk="1" hangingPunct="1">
                <a:defRPr/>
              </a:pPr>
              <a:t>7</a:t>
            </a:fld>
            <a:endParaRPr lang="ru-RU" b="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73F90EB-C5BD-486D-9B23-3963662597A6}" type="slidenum">
              <a:rPr lang="ru-RU" b="0" smtClean="0"/>
              <a:pPr eaLnBrk="1" hangingPunct="1">
                <a:defRPr/>
              </a:pPr>
              <a:t>8</a:t>
            </a:fld>
            <a:endParaRPr lang="ru-RU" b="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5A88B-C2A5-437D-B215-64229CCE8C43}" type="slidenum">
              <a:rPr lang="ru-RU" smtClean="0"/>
              <a:pPr>
                <a:defRPr/>
              </a:pPr>
              <a:t>96</a:t>
            </a:fld>
            <a:endParaRPr lang="ru-RU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5A88B-C2A5-437D-B215-64229CCE8C43}" type="slidenum">
              <a:rPr lang="ru-RU" smtClean="0"/>
              <a:pPr>
                <a:defRPr/>
              </a:pPr>
              <a:t>97</a:t>
            </a:fld>
            <a:endParaRPr lang="ru-RU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883538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4A274-61C0-4402-BB21-F28BCC3F1983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8F812-F676-4660-B8E4-6768E5E1F762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B6D16FF-26B6-4898-B2AC-EB83E67FC081}" type="slidenum">
              <a:rPr lang="ru-RU" b="0" smtClean="0"/>
              <a:pPr eaLnBrk="1" hangingPunct="1">
                <a:defRPr/>
              </a:pPr>
              <a:t>125</a:t>
            </a:fld>
            <a:endParaRPr lang="ru-RU" b="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EC6532-929C-4B56-A0E2-9223378C8930}" type="slidenum">
              <a:rPr lang="ru-RU" b="0" smtClean="0"/>
              <a:pPr eaLnBrk="1" hangingPunct="1">
                <a:defRPr/>
              </a:pPr>
              <a:t>126</a:t>
            </a:fld>
            <a:endParaRPr lang="ru-RU" b="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/>
              <a:pPr>
                <a:defRPr/>
              </a:pPr>
              <a:t>127</a:t>
            </a:fld>
            <a:endParaRPr lang="ru-RU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6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11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2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37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5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90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64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45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9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11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49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95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5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0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7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9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63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159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jpeg"/><Relationship Id="rId11" Type="http://schemas.openxmlformats.org/officeDocument/2006/relationships/image" Target="../media/image163.png"/><Relationship Id="rId5" Type="http://schemas.openxmlformats.org/officeDocument/2006/relationships/image" Target="../media/image157.jpeg"/><Relationship Id="rId10" Type="http://schemas.openxmlformats.org/officeDocument/2006/relationships/image" Target="../media/image162.pn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Relationship Id="rId14" Type="http://schemas.openxmlformats.org/officeDocument/2006/relationships/image" Target="../media/image8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11" Type="http://schemas.openxmlformats.org/officeDocument/2006/relationships/image" Target="../media/image8.png"/><Relationship Id="rId5" Type="http://schemas.openxmlformats.org/officeDocument/2006/relationships/image" Target="../media/image166.jpeg"/><Relationship Id="rId10" Type="http://schemas.openxmlformats.org/officeDocument/2006/relationships/image" Target="../media/image73.png"/><Relationship Id="rId4" Type="http://schemas.openxmlformats.org/officeDocument/2006/relationships/image" Target="../media/image165.jpeg"/><Relationship Id="rId9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8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2.png"/><Relationship Id="rId7" Type="http://schemas.openxmlformats.org/officeDocument/2006/relationships/image" Target="../media/image7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6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9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20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23.png"/><Relationship Id="rId5" Type="http://schemas.openxmlformats.org/officeDocument/2006/relationships/image" Target="../media/image8.png"/><Relationship Id="rId10" Type="http://schemas.openxmlformats.org/officeDocument/2006/relationships/image" Target="../media/image222.png"/><Relationship Id="rId4" Type="http://schemas.openxmlformats.org/officeDocument/2006/relationships/image" Target="../media/image12.png"/><Relationship Id="rId9" Type="http://schemas.openxmlformats.org/officeDocument/2006/relationships/image" Target="../media/image22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2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0.jpg"/><Relationship Id="rId4" Type="http://schemas.openxmlformats.org/officeDocument/2006/relationships/image" Target="../media/image1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7.jpeg"/><Relationship Id="rId3" Type="http://schemas.openxmlformats.org/officeDocument/2006/relationships/image" Target="../media/image8.png"/><Relationship Id="rId7" Type="http://schemas.openxmlformats.org/officeDocument/2006/relationships/image" Target="../media/image233.png"/><Relationship Id="rId12" Type="http://schemas.openxmlformats.org/officeDocument/2006/relationships/image" Target="../media/image23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35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Relationship Id="rId9" Type="http://schemas.openxmlformats.org/officeDocument/2006/relationships/image" Target="../media/image6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9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8.pn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.png"/><Relationship Id="rId5" Type="http://schemas.openxmlformats.org/officeDocument/2006/relationships/image" Target="../media/image6.png"/><Relationship Id="rId10" Type="http://schemas.openxmlformats.org/officeDocument/2006/relationships/image" Target="../media/image272.png"/><Relationship Id="rId4" Type="http://schemas.openxmlformats.org/officeDocument/2006/relationships/image" Target="../media/image12.png"/><Relationship Id="rId9" Type="http://schemas.openxmlformats.org/officeDocument/2006/relationships/image" Target="../media/image27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227.png"/><Relationship Id="rId4" Type="http://schemas.openxmlformats.org/officeDocument/2006/relationships/image" Target="../media/image278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79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8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27.png"/><Relationship Id="rId9" Type="http://schemas.openxmlformats.org/officeDocument/2006/relationships/image" Target="../media/image282.jpe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9.png"/><Relationship Id="rId7" Type="http://schemas.openxmlformats.org/officeDocument/2006/relationships/image" Target="../media/image28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5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89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4.png"/><Relationship Id="rId7" Type="http://schemas.openxmlformats.org/officeDocument/2006/relationships/image" Target="../media/image290.png"/><Relationship Id="rId12" Type="http://schemas.openxmlformats.org/officeDocument/2006/relationships/image" Target="../media/image29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itunes.apple.com/ru/app/bitrix-otp/id463452639?mt=8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market.android.com/details?id=com.bitrixsoft.bitrixotp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292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95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9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2.png"/><Relationship Id="rId11" Type="http://schemas.openxmlformats.org/officeDocument/2006/relationships/image" Target="../media/image12.png"/><Relationship Id="rId5" Type="http://schemas.openxmlformats.org/officeDocument/2006/relationships/image" Target="../media/image301.png"/><Relationship Id="rId10" Type="http://schemas.openxmlformats.org/officeDocument/2006/relationships/image" Target="../media/image8.png"/><Relationship Id="rId4" Type="http://schemas.openxmlformats.org/officeDocument/2006/relationships/image" Target="../media/image300.png"/><Relationship Id="rId9" Type="http://schemas.openxmlformats.org/officeDocument/2006/relationships/image" Target="../media/image4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1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8.png"/><Relationship Id="rId7" Type="http://schemas.openxmlformats.org/officeDocument/2006/relationships/hyperlink" Target="http://www.1c-bitrix.ru/products/cms/editions/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2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5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278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321.png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13" Type="http://schemas.openxmlformats.org/officeDocument/2006/relationships/image" Target="../media/image6.png"/><Relationship Id="rId3" Type="http://schemas.openxmlformats.org/officeDocument/2006/relationships/image" Target="../media/image227.png"/><Relationship Id="rId7" Type="http://schemas.openxmlformats.org/officeDocument/2006/relationships/image" Target="../media/image325.png"/><Relationship Id="rId12" Type="http://schemas.openxmlformats.org/officeDocument/2006/relationships/image" Target="../media/image33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11" Type="http://schemas.openxmlformats.org/officeDocument/2006/relationships/image" Target="../media/image329.png"/><Relationship Id="rId5" Type="http://schemas.openxmlformats.org/officeDocument/2006/relationships/image" Target="../media/image323.png"/><Relationship Id="rId15" Type="http://schemas.openxmlformats.org/officeDocument/2006/relationships/image" Target="../media/image332.png"/><Relationship Id="rId10" Type="http://schemas.openxmlformats.org/officeDocument/2006/relationships/image" Target="../media/image328.png"/><Relationship Id="rId4" Type="http://schemas.openxmlformats.org/officeDocument/2006/relationships/image" Target="../media/image322.png"/><Relationship Id="rId9" Type="http://schemas.openxmlformats.org/officeDocument/2006/relationships/image" Target="../media/image327.png"/><Relationship Id="rId14" Type="http://schemas.openxmlformats.org/officeDocument/2006/relationships/image" Target="../media/image331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333.png"/><Relationship Id="rId7" Type="http://schemas.openxmlformats.org/officeDocument/2006/relationships/image" Target="../media/image2.png"/><Relationship Id="rId12" Type="http://schemas.openxmlformats.org/officeDocument/2006/relationships/image" Target="../media/image33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37.png"/><Relationship Id="rId5" Type="http://schemas.openxmlformats.org/officeDocument/2006/relationships/image" Target="../media/image8.png"/><Relationship Id="rId10" Type="http://schemas.openxmlformats.org/officeDocument/2006/relationships/image" Target="../media/image336.png"/><Relationship Id="rId4" Type="http://schemas.openxmlformats.org/officeDocument/2006/relationships/image" Target="../media/image12.png"/><Relationship Id="rId9" Type="http://schemas.openxmlformats.org/officeDocument/2006/relationships/image" Target="../media/image335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13" Type="http://schemas.openxmlformats.org/officeDocument/2006/relationships/image" Target="../media/image349.png"/><Relationship Id="rId3" Type="http://schemas.openxmlformats.org/officeDocument/2006/relationships/image" Target="../media/image340.png"/><Relationship Id="rId7" Type="http://schemas.openxmlformats.org/officeDocument/2006/relationships/image" Target="../media/image343.png"/><Relationship Id="rId12" Type="http://schemas.openxmlformats.org/officeDocument/2006/relationships/image" Target="../media/image348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2.png"/><Relationship Id="rId11" Type="http://schemas.openxmlformats.org/officeDocument/2006/relationships/image" Target="../media/image347.png"/><Relationship Id="rId5" Type="http://schemas.openxmlformats.org/officeDocument/2006/relationships/image" Target="../media/image8.png"/><Relationship Id="rId10" Type="http://schemas.openxmlformats.org/officeDocument/2006/relationships/image" Target="../media/image346.png"/><Relationship Id="rId4" Type="http://schemas.openxmlformats.org/officeDocument/2006/relationships/image" Target="../media/image341.png"/><Relationship Id="rId9" Type="http://schemas.openxmlformats.org/officeDocument/2006/relationships/image" Target="../media/image345.png"/><Relationship Id="rId14" Type="http://schemas.openxmlformats.org/officeDocument/2006/relationships/image" Target="../media/image350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image" Target="../media/image12.png"/><Relationship Id="rId7" Type="http://schemas.openxmlformats.org/officeDocument/2006/relationships/image" Target="../media/image35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hyperlink" Target="http://mp.1c-bitrix.ru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54.jpeg"/><Relationship Id="rId10" Type="http://schemas.openxmlformats.org/officeDocument/2006/relationships/image" Target="../media/image356.png"/><Relationship Id="rId4" Type="http://schemas.openxmlformats.org/officeDocument/2006/relationships/image" Target="../media/image353.png"/><Relationship Id="rId9" Type="http://schemas.openxmlformats.org/officeDocument/2006/relationships/image" Target="../media/image2.pn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image" Target="../media/image12.png"/><Relationship Id="rId7" Type="http://schemas.openxmlformats.org/officeDocument/2006/relationships/hyperlink" Target="http://seminars.1c-bitrix.ru/" TargetMode="External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1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4.jpeg"/><Relationship Id="rId10" Type="http://schemas.openxmlformats.org/officeDocument/2006/relationships/image" Target="../media/image73.png"/><Relationship Id="rId4" Type="http://schemas.openxmlformats.org/officeDocument/2006/relationships/image" Target="../media/image6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82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83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71.png"/><Relationship Id="rId9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73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11" Type="http://schemas.openxmlformats.org/officeDocument/2006/relationships/image" Target="../media/image105.png"/><Relationship Id="rId5" Type="http://schemas.openxmlformats.org/officeDocument/2006/relationships/image" Target="../media/image6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71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10.jpe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17" Type="http://schemas.microsoft.com/office/2007/relationships/hdphoto" Target="../media/hdphoto3.wdp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4.jpeg"/><Relationship Id="rId5" Type="http://schemas.openxmlformats.org/officeDocument/2006/relationships/image" Target="../media/image71.png"/><Relationship Id="rId15" Type="http://schemas.microsoft.com/office/2007/relationships/hdphoto" Target="../media/hdphoto2.wdp"/><Relationship Id="rId10" Type="http://schemas.openxmlformats.org/officeDocument/2006/relationships/image" Target="../media/image113.png"/><Relationship Id="rId4" Type="http://schemas.openxmlformats.org/officeDocument/2006/relationships/image" Target="../media/image73.png"/><Relationship Id="rId9" Type="http://schemas.openxmlformats.org/officeDocument/2006/relationships/image" Target="../media/image4.png"/><Relationship Id="rId1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png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129.png"/><Relationship Id="rId4" Type="http://schemas.openxmlformats.org/officeDocument/2006/relationships/image" Target="../media/image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130.png"/><Relationship Id="rId4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8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3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4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8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73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6.png"/><Relationship Id="rId9" Type="http://schemas.openxmlformats.org/officeDocument/2006/relationships/image" Target="../media/image1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857500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b="0" dirty="0" smtClean="0">
                <a:solidFill>
                  <a:schemeClr val="bg1"/>
                </a:solidFill>
              </a:rPr>
              <a:t>1С-Битрикс: Управление сайтом</a:t>
            </a:r>
            <a:endParaRPr lang="ru-RU" b="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1487400" y="4902259"/>
            <a:ext cx="6970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400" b="0" dirty="0" smtClean="0"/>
              <a:t>система управления интернет-проектами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1402727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0700" y="222921"/>
            <a:ext cx="5575300" cy="8382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Интерфейс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577850" y="1468325"/>
            <a:ext cx="3460750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Re: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Эрмитаж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- это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интерфейс, который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позволяет легко и просто управлять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сайтом: 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упрощает освоение системы управления 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снижает долю ошибочных действий пользователей и затраты на их обучение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экономит время при внесении любых изменений на сайт</a:t>
            </a:r>
          </a:p>
        </p:txBody>
      </p: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621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0464"/>
            <a:ext cx="2127696" cy="5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1c-bitrix.ru/images/products/cms/filemanager/herm1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-411" b="233"/>
          <a:stretch/>
        </p:blipFill>
        <p:spPr bwMode="auto">
          <a:xfrm>
            <a:off x="4095752" y="1619252"/>
            <a:ext cx="4937546" cy="3744000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rm-img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8554"/>
            <a:ext cx="7851671" cy="3868638"/>
          </a:xfrm>
          <a:prstGeom prst="rect">
            <a:avLst/>
          </a:prstGeom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8" y="5461250"/>
            <a:ext cx="1197494" cy="1066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5200" y="5616891"/>
            <a:ext cx="5136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Ведите базу клиентов, следите за эффективностью работы с каждым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cs typeface="Calibri" pitchFamily="34" charset="0"/>
              </a:rPr>
              <a:t>Что такое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CRM?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trix24.ru/images/content/c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344"/>
            <a:ext cx="91484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itrix24.ru/images/content/livecr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538"/>
          <a:stretch/>
        </p:blipFill>
        <p:spPr bwMode="auto">
          <a:xfrm>
            <a:off x="824548" y="1347716"/>
            <a:ext cx="7712368" cy="551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anose="020F0502020204030204" pitchFamily="34" charset="0"/>
              </a:rPr>
              <a:t>«Живая лента» CRM 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5832781" y="2057400"/>
            <a:ext cx="3158819" cy="1295400"/>
          </a:xfrm>
          <a:prstGeom prst="wedgeRoundRectCallout">
            <a:avLst>
              <a:gd name="adj1" fmla="val -69178"/>
              <a:gd name="adj2" fmla="val 9559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Следите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за важными сделками и клиентами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режиме реального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времени в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единой «Живой ленте»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CRM.</a:t>
            </a:r>
            <a:endParaRPr lang="ru-RU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82" y="1433690"/>
            <a:ext cx="7842596" cy="5410200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anose="020F0502020204030204" pitchFamily="34" charset="0"/>
              </a:rPr>
              <a:t>«Живой» пульт управления каждого менеджера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5832781" y="2057400"/>
            <a:ext cx="3158819" cy="1295400"/>
          </a:xfrm>
          <a:prstGeom prst="wedgeRoundRectCallout">
            <a:avLst>
              <a:gd name="adj1" fmla="val -69178"/>
              <a:gd name="adj2" fmla="val 9559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Л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егко добавляйте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любую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информацию о клиентах и сделках, планируйте новые дела прямо из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«Живой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ленты»!</a:t>
            </a:r>
            <a:endParaRPr lang="ru-RU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12" y="1470377"/>
            <a:ext cx="7543800" cy="5322570"/>
          </a:xfrm>
          <a:prstGeom prst="rect">
            <a:avLst/>
          </a:prstGeom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anose="020F0502020204030204" pitchFamily="34" charset="0"/>
              </a:rPr>
              <a:t>Своя лента событий у элементов </a:t>
            </a:r>
            <a:r>
              <a:rPr lang="en-US" sz="2800" dirty="0" smtClean="0">
                <a:latin typeface="Calibri" panose="020F0502020204030204" pitchFamily="34" charset="0"/>
              </a:rPr>
              <a:t>CRM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5029200" y="2514600"/>
            <a:ext cx="3158819" cy="1295400"/>
          </a:xfrm>
          <a:prstGeom prst="wedgeRoundRectCallout">
            <a:avLst>
              <a:gd name="adj1" fmla="val -110277"/>
              <a:gd name="adj2" fmla="val 8796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В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хронологическом порядке выводятся все события, которые произошли,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например, со сделкой</a:t>
            </a:r>
            <a:r>
              <a:rPr lang="ru-RU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, начиная с </a:t>
            </a:r>
            <a:r>
              <a:rPr lang="ru-RU" sz="1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создания.</a:t>
            </a:r>
            <a:endParaRPr lang="ru-RU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07071"/>
            <a:ext cx="8610600" cy="4641558"/>
          </a:xfrm>
          <a:prstGeom prst="rect">
            <a:avLst/>
          </a:prstGeom>
          <a:ln w="3175" cmpd="sng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1143000" y="1659471"/>
            <a:ext cx="3200400" cy="1447800"/>
          </a:xfrm>
          <a:prstGeom prst="wedgeRoundRectCallout">
            <a:avLst>
              <a:gd name="adj1" fmla="val 10993"/>
              <a:gd name="adj2" fmla="val 7346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0" dirty="0">
                <a:solidFill>
                  <a:schemeClr val="tx1"/>
                </a:solidFill>
                <a:latin typeface="Calibri"/>
                <a:cs typeface="Calibri"/>
              </a:rPr>
              <a:t>Добавьте все «лиды» в CRM: звонок, визитка, письмо, заказ в интернет-магазине, любой другой входящий контакт.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2594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cs typeface="Calibri" pitchFamily="34" charset="0"/>
              </a:rPr>
              <a:t>Учет всех потенциальных клиентов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02465" cy="769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Обработка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заказов интернет-магазина в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519627"/>
            <a:ext cx="304800" cy="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10414682_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827585" y="1796820"/>
            <a:ext cx="548277" cy="804674"/>
          </a:xfrm>
          <a:prstGeom prst="rect">
            <a:avLst/>
          </a:prstGeom>
        </p:spPr>
      </p:pic>
      <p:pic>
        <p:nvPicPr>
          <p:cNvPr id="12" name="Изображение 11" descr="6265583_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05" y="3717034"/>
            <a:ext cx="449285" cy="659096"/>
          </a:xfrm>
          <a:prstGeom prst="rect">
            <a:avLst/>
          </a:prstGeom>
        </p:spPr>
      </p:pic>
      <p:pic>
        <p:nvPicPr>
          <p:cNvPr id="15" name="Изображение 14" descr="12840574_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4054" r="15471"/>
          <a:stretch/>
        </p:blipFill>
        <p:spPr>
          <a:xfrm>
            <a:off x="2195736" y="1412777"/>
            <a:ext cx="1073132" cy="1389085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1547664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581405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652120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39552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12182" r="19465" b="24466"/>
          <a:stretch/>
        </p:blipFill>
        <p:spPr>
          <a:xfrm>
            <a:off x="1115617" y="3717033"/>
            <a:ext cx="896449" cy="731522"/>
          </a:xfrm>
          <a:prstGeom prst="roundRect">
            <a:avLst>
              <a:gd name="adj" fmla="val 3843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4" name="Прямая со стрелкой 23"/>
          <p:cNvCxnSpPr/>
          <p:nvPr/>
        </p:nvCxnSpPr>
        <p:spPr>
          <a:xfrm>
            <a:off x="3923928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983372" y="5253203"/>
            <a:ext cx="1611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CRM: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Сделка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завершена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355976" y="1700809"/>
            <a:ext cx="864096" cy="901778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99012" y="1892831"/>
            <a:ext cx="978024" cy="461665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4" name="Изображение 3" descr="13216243_m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4476" r="24065" b="18893"/>
          <a:stretch/>
        </p:blipFill>
        <p:spPr>
          <a:xfrm>
            <a:off x="6228184" y="1700808"/>
            <a:ext cx="576064" cy="817875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6948264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Изображение 28" descr="10414682_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3203849" y="3813044"/>
            <a:ext cx="548277" cy="804674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2267744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 5" descr="8411777_m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14901" r="3800" b="21873"/>
          <a:stretch/>
        </p:blipFill>
        <p:spPr>
          <a:xfrm>
            <a:off x="6228185" y="3717033"/>
            <a:ext cx="1521479" cy="738161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5652120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474384" y="563724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39552" y="563724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043567" y="5253203"/>
            <a:ext cx="2290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: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Заказ доставлен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>
            <a:off x="3365382" y="2468893"/>
            <a:ext cx="8643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CommerceML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Изображение 1" descr="Снимок экрана 2012-05-16 в 19.52.3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700808"/>
            <a:ext cx="895234" cy="861473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3621021"/>
            <a:ext cx="936104" cy="950979"/>
          </a:xfrm>
          <a:prstGeom prst="rect">
            <a:avLst/>
          </a:prstGeom>
        </p:spPr>
      </p:pic>
      <p:pic>
        <p:nvPicPr>
          <p:cNvPr id="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7464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dirty="0" smtClean="0">
                <a:latin typeface="Calibri" pitchFamily="34" charset="0"/>
                <a:cs typeface="Calibri" pitchFamily="34" charset="0"/>
              </a:rPr>
              <a:t>Заказ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dirty="0" smtClean="0">
                <a:latin typeface="Calibri" pitchFamily="34" charset="0"/>
                <a:cs typeface="Calibri" pitchFamily="34" charset="0"/>
              </a:rPr>
              <a:t>из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0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dirty="0" smtClean="0">
                <a:latin typeface="Calibri" pitchFamily="34" charset="0"/>
                <a:cs typeface="Calibri" pitchFamily="34" charset="0"/>
              </a:rPr>
              <a:t>в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dirty="0" smtClean="0">
                <a:latin typeface="Calibri" pitchFamily="34" charset="0"/>
                <a:cs typeface="Calibri" pitchFamily="34" charset="0"/>
              </a:rPr>
              <a:t>интернет-магазине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Изображение 3" descr="10414682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875459" y="1931796"/>
            <a:ext cx="548277" cy="763009"/>
          </a:xfrm>
          <a:prstGeom prst="rect">
            <a:avLst/>
          </a:prstGeom>
        </p:spPr>
      </p:pic>
      <p:pic>
        <p:nvPicPr>
          <p:cNvPr id="6" name="Изображение 5" descr="10414682_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2"/>
          <a:stretch/>
        </p:blipFill>
        <p:spPr>
          <a:xfrm>
            <a:off x="4523580" y="1524000"/>
            <a:ext cx="1944216" cy="1216002"/>
          </a:xfrm>
          <a:prstGeom prst="rect">
            <a:avLst/>
          </a:prstGeom>
        </p:spPr>
      </p:pic>
      <p:pic>
        <p:nvPicPr>
          <p:cNvPr id="8" name="Изображение 7" descr="6265583_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15" y="1739775"/>
            <a:ext cx="449285" cy="624969"/>
          </a:xfrm>
          <a:prstGeom prst="rect">
            <a:avLst/>
          </a:prstGeom>
        </p:spPr>
      </p:pic>
      <p:pic>
        <p:nvPicPr>
          <p:cNvPr id="10" name="Изображение 9" descr="12840545_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14485" r="15738"/>
          <a:stretch/>
        </p:blipFill>
        <p:spPr>
          <a:xfrm>
            <a:off x="2555776" y="1907334"/>
            <a:ext cx="1034300" cy="1159412"/>
          </a:xfrm>
          <a:prstGeom prst="rect">
            <a:avLst/>
          </a:prstGeom>
        </p:spPr>
      </p:pic>
      <p:pic>
        <p:nvPicPr>
          <p:cNvPr id="11" name="Изображение 10" descr="12840574_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4054" r="15471"/>
          <a:stretch/>
        </p:blipFill>
        <p:spPr>
          <a:xfrm>
            <a:off x="7308304" y="1758645"/>
            <a:ext cx="1073132" cy="1317160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1907704" y="238809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923928" y="238809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люс 17"/>
          <p:cNvSpPr/>
          <p:nvPr/>
        </p:nvSpPr>
        <p:spPr>
          <a:xfrm>
            <a:off x="4572000" y="2542405"/>
            <a:ext cx="283404" cy="273000"/>
          </a:xfrm>
          <a:prstGeom prst="mathPlus">
            <a:avLst>
              <a:gd name="adj1" fmla="val 28310"/>
            </a:avLst>
          </a:prstGeom>
          <a:solidFill>
            <a:srgbClr val="48B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588224" y="2388094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55576" y="4596340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12182" r="19465" b="24466"/>
          <a:stretch/>
        </p:blipFill>
        <p:spPr>
          <a:xfrm>
            <a:off x="1358192" y="3960844"/>
            <a:ext cx="1613608" cy="1248561"/>
          </a:xfrm>
          <a:prstGeom prst="roundRect">
            <a:avLst>
              <a:gd name="adj" fmla="val 3843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5" name="Прямая со стрелкой 24"/>
          <p:cNvCxnSpPr/>
          <p:nvPr/>
        </p:nvCxnSpPr>
        <p:spPr>
          <a:xfrm>
            <a:off x="3275856" y="4596340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825433" y="4168501"/>
            <a:ext cx="1611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CRM: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С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делка</a:t>
            </a: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завершена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>
                <a:latin typeface="Calibri" pitchFamily="34" charset="0"/>
                <a:cs typeface="Calibri" pitchFamily="34" charset="0"/>
              </a:rPr>
              <a:t>Веб-формы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+ </a:t>
            </a:r>
            <a:r>
              <a:rPr lang="ru-RU" sz="2900" b="1" dirty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33092" y="1573434"/>
            <a:ext cx="37953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Результаты веб-форм с сайта можно автоматически выгружать в CRM.</a:t>
            </a:r>
          </a:p>
        </p:txBody>
      </p:sp>
      <p:pic>
        <p:nvPicPr>
          <p:cNvPr id="1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7"/>
          <a:srcRect l="1396" t="90175" r="165"/>
          <a:stretch/>
        </p:blipFill>
        <p:spPr>
          <a:xfrm>
            <a:off x="437444" y="5799667"/>
            <a:ext cx="3982155" cy="76592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8"/>
          <a:srcRect l="1048" t="253"/>
          <a:stretch/>
        </p:blipFill>
        <p:spPr>
          <a:xfrm>
            <a:off x="423332" y="1382889"/>
            <a:ext cx="3996267" cy="44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Дальнейшая работа с клиентом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676400"/>
            <a:ext cx="35625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Подтверждение заказа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Звонки-опросы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E-mail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рассылки с новыми предложениями, акциями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3-02-27 в 14.23.0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5105400" cy="37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6822"/>
            <a:ext cx="4786064" cy="1132429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Режим правки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2" name="Прямоугольник 4"/>
          <p:cNvSpPr>
            <a:spLocks noChangeArrowheads="1"/>
          </p:cNvSpPr>
          <p:nvPr/>
        </p:nvSpPr>
        <p:spPr bwMode="auto">
          <a:xfrm>
            <a:off x="461447" y="1449446"/>
            <a:ext cx="259130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Контекстное меню компонента появляется при прохождении мышки над ним. </a:t>
            </a: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Это меню можно перенести, закрепить, представить в вертикальном или горизонтальном виде. 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0" y="1524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67" y="1533516"/>
            <a:ext cx="5614976" cy="38112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7467161" y="1423984"/>
            <a:ext cx="990600" cy="382646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Поддержание отношений с постоянными клиентами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553557"/>
            <a:ext cx="3181505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Поздравления с днем рождения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Напоминания об оплате, продлении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Выгодные персональные предложения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 cstate="print"/>
          <a:srcRect l="18249" t="24224" r="2145"/>
          <a:stretch/>
        </p:blipFill>
        <p:spPr>
          <a:xfrm>
            <a:off x="3353417" y="1524000"/>
            <a:ext cx="5638183" cy="3352800"/>
          </a:xfrm>
          <a:prstGeom prst="foldedCorner">
            <a:avLst/>
          </a:prstGeom>
        </p:spPr>
      </p:pic>
    </p:spTree>
    <p:extLst>
      <p:ext uri="{BB962C8B-B14F-4D97-AF65-F5344CB8AC3E}">
        <p14:creationId xmlns:p14="http://schemas.microsoft.com/office/powerpoint/2010/main" val="41335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4982046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1800"/>
            <a:ext cx="6037384" cy="3412435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Развитие продаж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560255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Отчеты по отказам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Аналитика брошенных корзин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Сбор отзывов, предложений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" t="-467" r="-2469" b="52372"/>
          <a:stretch/>
        </p:blipFill>
        <p:spPr>
          <a:xfrm>
            <a:off x="0" y="1354667"/>
            <a:ext cx="9369778" cy="551744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Отчеты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3886200" y="3581400"/>
            <a:ext cx="3048000" cy="1066800"/>
          </a:xfrm>
          <a:prstGeom prst="wedgeRoundRectCallout">
            <a:avLst>
              <a:gd name="adj1" fmla="val -68610"/>
              <a:gd name="adj2" fmla="val 4471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Следите за продажами и эффективностью работы менеджеров</a:t>
            </a:r>
          </a:p>
        </p:txBody>
      </p:sp>
    </p:spTree>
    <p:extLst>
      <p:ext uri="{BB962C8B-B14F-4D97-AF65-F5344CB8AC3E}">
        <p14:creationId xmlns:p14="http://schemas.microsoft.com/office/powerpoint/2010/main" val="24632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464" t="47898" r="-463" b="96"/>
          <a:stretch/>
        </p:blipFill>
        <p:spPr>
          <a:xfrm>
            <a:off x="42333" y="-1"/>
            <a:ext cx="9144000" cy="596617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021" y="268126"/>
            <a:ext cx="2472267" cy="2357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5"/>
          <a:srcRect t="1" r="63999" b="942"/>
          <a:stretch/>
        </p:blipFill>
        <p:spPr>
          <a:xfrm>
            <a:off x="0" y="2822"/>
            <a:ext cx="45719" cy="5937956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 bwMode="auto">
          <a:xfrm>
            <a:off x="4876800" y="4267200"/>
            <a:ext cx="3048000" cy="1066800"/>
          </a:xfrm>
          <a:prstGeom prst="wedgeRoundRectCallout">
            <a:avLst>
              <a:gd name="adj1" fmla="val -83287"/>
              <a:gd name="adj2" fmla="val -946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Возможность построения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16 отчетов </a:t>
            </a:r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по </a:t>
            </a:r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всем важным разделам </a:t>
            </a:r>
            <a:r>
              <a:rPr lang="ru-RU" sz="1800" b="0" dirty="0">
                <a:solidFill>
                  <a:schemeClr val="tx1"/>
                </a:solidFill>
                <a:latin typeface="Calibri"/>
                <a:cs typeface="Calibri"/>
              </a:rPr>
              <a:t>CRM </a:t>
            </a:r>
            <a:endParaRPr lang="ru-RU" sz="1800" b="0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093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9112"/>
            <a:ext cx="9144000" cy="52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r="829" b="44431"/>
          <a:stretch/>
        </p:blipFill>
        <p:spPr>
          <a:xfrm>
            <a:off x="16932" y="0"/>
            <a:ext cx="9127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329" r="1221" b="4442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8532"/>
          <a:stretch/>
        </p:blipFill>
        <p:spPr>
          <a:xfrm>
            <a:off x="0" y="1622778"/>
            <a:ext cx="9144000" cy="5219425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751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Воронка продаж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5867400" y="2057400"/>
            <a:ext cx="3048000" cy="1295400"/>
          </a:xfrm>
          <a:prstGeom prst="wedgeRoundRectCallout">
            <a:avLst>
              <a:gd name="adj1" fmla="val -67755"/>
              <a:gd name="adj2" fmla="val 7801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Анализируйте продажи с помощью привычного отчета с «воронкой».</a:t>
            </a:r>
          </a:p>
        </p:txBody>
      </p:sp>
    </p:spTree>
    <p:extLst>
      <p:ext uri="{BB962C8B-B14F-4D97-AF65-F5344CB8AC3E}">
        <p14:creationId xmlns:p14="http://schemas.microsoft.com/office/powerpoint/2010/main" val="17210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r="1170" b="42420"/>
          <a:stretch/>
        </p:blipFill>
        <p:spPr>
          <a:xfrm>
            <a:off x="1334909" y="1371600"/>
            <a:ext cx="6629400" cy="5179308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>
                <a:latin typeface="Calibri" pitchFamily="34" charset="0"/>
                <a:cs typeface="Calibri" pitchFamily="34" charset="0"/>
              </a:rPr>
              <a:t>Конструктор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>
                <a:latin typeface="Calibri" pitchFamily="34" charset="0"/>
                <a:cs typeface="Calibri" pitchFamily="34" charset="0"/>
              </a:rPr>
              <a:t>отчетов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900" b="1" dirty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/>
          <p:nvPr/>
        </p:nvSpPr>
        <p:spPr bwMode="auto">
          <a:xfrm>
            <a:off x="381000" y="5486400"/>
            <a:ext cx="3733800" cy="1066800"/>
          </a:xfrm>
          <a:prstGeom prst="wedgeRoundRectCallout">
            <a:avLst>
              <a:gd name="adj1" fmla="val 9095"/>
              <a:gd name="adj2" fmla="val -9585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Calibri"/>
                <a:cs typeface="Calibri"/>
              </a:rPr>
              <a:t>Дополнительно к 16 стандартным отчетам вы можете создавать любые свои.</a:t>
            </a:r>
          </a:p>
        </p:txBody>
      </p:sp>
    </p:spTree>
    <p:extLst>
      <p:ext uri="{BB962C8B-B14F-4D97-AF65-F5344CB8AC3E}">
        <p14:creationId xmlns:p14="http://schemas.microsoft.com/office/powerpoint/2010/main" val="22059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и интернет-магазин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6538"/>
            <a:ext cx="2565883" cy="272667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96136" y="4023129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2798992"/>
            <a:ext cx="2665476" cy="245516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157884" y="3159032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5870" y="3648373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Вы можете быстро интегрировать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интернет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магазины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на платформе «1С-Битрикс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» с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138088" y="1414464"/>
            <a:ext cx="310045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Управление содержимым сайта непосредственно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«по месту»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Кнопка Пуск с доступными по одному клику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действиями 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Мастера создания страниц, разделов, сложных функциональных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страниц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Диалоги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«над сайтом»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67" y="1533516"/>
            <a:ext cx="5614976" cy="38112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67304" y="3724989"/>
            <a:ext cx="3124200" cy="1662614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5535" y="16822"/>
            <a:ext cx="5709019" cy="113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Возможности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 интернет-магазине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загрузка данных о заказах в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регулярный двунаправленный обмен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данными между интернет-магазином и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объединение в CRM заказов из разных интернет-магазинов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бизнес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-процесс для автоматического распределения «</a:t>
            </a:r>
            <a:r>
              <a:rPr lang="ru-RU" sz="2000" b="0" dirty="0" err="1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между менеджерами (например, в зависимости от суммы контракта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)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«воронка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для оценки эффективности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многое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4800" y="14017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Подключение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за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минуты</a:t>
            </a:r>
            <a:endParaRPr lang="en-US" sz="29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05000"/>
            <a:ext cx="2151192" cy="2286000"/>
          </a:xfrm>
          <a:prstGeom prst="rect">
            <a:avLst/>
          </a:prstGeom>
        </p:spPr>
      </p:pic>
      <p:pic>
        <p:nvPicPr>
          <p:cNvPr id="2" name="Изображение 1" descr="box-k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38400"/>
            <a:ext cx="2175431" cy="23101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600" y="4419600"/>
            <a:ext cx="275697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u="sng" dirty="0" smtClean="0">
                <a:latin typeface="Calibri" pitchFamily="34" charset="0"/>
                <a:cs typeface="Calibri" pitchFamily="34" charset="0"/>
              </a:rPr>
              <a:t>www.bitrix24.ru</a:t>
            </a:r>
            <a:endParaRPr lang="ru-RU" sz="1800" b="0" u="sng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бесплатно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сотрудников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на 1 интернет-магазин </a:t>
            </a:r>
          </a:p>
          <a:p>
            <a:pPr algn="ctr"/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Изображение 2053" descr="bitrix24-cloud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3175000" cy="1857375"/>
          </a:xfrm>
          <a:prstGeom prst="rect">
            <a:avLst/>
          </a:prstGeom>
        </p:spPr>
      </p:pic>
      <p:cxnSp>
        <p:nvCxnSpPr>
          <p:cNvPr id="2056" name="Прямая со стрелкой 2055"/>
          <p:cNvCxnSpPr/>
          <p:nvPr/>
        </p:nvCxnSpPr>
        <p:spPr>
          <a:xfrm flipV="1">
            <a:off x="3029272" y="2845973"/>
            <a:ext cx="864096" cy="4800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59624" y="2871962"/>
            <a:ext cx="885096" cy="50101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32160" y="2487580"/>
            <a:ext cx="1346256" cy="1318253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900" b="1" dirty="0" smtClean="0">
                <a:latin typeface="Calibri" pitchFamily="34" charset="0"/>
                <a:cs typeface="Calibri" pitchFamily="34" charset="0"/>
              </a:rPr>
              <a:t>1C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328" y="48629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Комплексное решение для построения эффективных интернет-продаж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1880" y="2766504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9840" y="2377440"/>
            <a:ext cx="1508760" cy="1508760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6" y="1814068"/>
            <a:ext cx="2595294" cy="275793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374536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83492" y="3140968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" y="5064870"/>
            <a:ext cx="304800" cy="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-1980"/>
            <a:ext cx="9155070" cy="685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-1" y="2802575"/>
            <a:ext cx="900347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 с «1С»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4992" y="1393463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+mn-lt"/>
              </a:rPr>
              <a:t>«</a:t>
            </a:r>
            <a:r>
              <a:rPr lang="ru-RU" sz="1800" dirty="0" smtClean="0">
                <a:latin typeface="+mn-lt"/>
              </a:rPr>
              <a:t>1С:Предприятие 8.2»</a:t>
            </a:r>
            <a:r>
              <a:rPr lang="ru-RU" sz="1800" b="0" dirty="0" smtClean="0">
                <a:latin typeface="+mn-lt"/>
              </a:rPr>
              <a:t> и </a:t>
            </a:r>
            <a:r>
              <a:rPr lang="ru-RU" sz="1800" dirty="0" smtClean="0">
                <a:latin typeface="+mn-lt"/>
              </a:rPr>
              <a:t>«1С-Битрикс: Управление сайтом»</a:t>
            </a:r>
            <a:r>
              <a:rPr lang="ru-RU" sz="1800" b="0" dirty="0" smtClean="0">
                <a:latin typeface="+mn-lt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4992" y="2478881"/>
            <a:ext cx="44831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latin typeface="+mn-lt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I.</a:t>
            </a:r>
            <a:r>
              <a:rPr lang="ru-RU" sz="1800" dirty="0" smtClean="0">
                <a:latin typeface="+mn-lt"/>
              </a:rPr>
              <a:t> Публикация и обновление данных:</a:t>
            </a:r>
            <a:endParaRPr lang="en-US" sz="1800" dirty="0" smtClean="0">
              <a:latin typeface="+mn-lt"/>
            </a:endParaRPr>
          </a:p>
          <a:p>
            <a:pPr eaLnBrk="1" hangingPunct="1"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b="0" dirty="0" smtClean="0">
                <a:latin typeface="+mn-lt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+mn-lt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latin typeface="+mn-lt"/>
              </a:rPr>
              <a:t> </a:t>
            </a:r>
            <a:r>
              <a:rPr lang="ru-RU" sz="1800" b="0" dirty="0" smtClean="0">
                <a:latin typeface="+mn-lt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+mn-lt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II.</a:t>
            </a:r>
            <a:r>
              <a:rPr lang="ru-RU" sz="1800" dirty="0" smtClean="0">
                <a:latin typeface="+mn-lt"/>
              </a:rPr>
              <a:t> Прием и обработка заказов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Поддерживаются различные бизнес-модели</a:t>
            </a:r>
            <a:r>
              <a:rPr lang="ru-RU" sz="1700" b="0" dirty="0" smtClean="0">
                <a:latin typeface="+mn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8600" y="5941219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0" dirty="0">
                <a:solidFill>
                  <a:srgbClr val="C00000"/>
                </a:solidFill>
                <a:latin typeface="+mn-lt"/>
              </a:rPr>
              <a:t>Комплексное решение для интернет-магазина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Интеграция с «1С»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953000" y="2438400"/>
            <a:ext cx="4074988" cy="2302741"/>
            <a:chOff x="4953000" y="2438400"/>
            <a:chExt cx="4074988" cy="230274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9" descr="new-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Изображение 16" descr="box-bu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he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4" y="1692211"/>
            <a:ext cx="3515791" cy="39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075595" y="1670491"/>
            <a:ext cx="457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В «1С:Предприятие» реализован </a:t>
            </a:r>
            <a:r>
              <a:rPr lang="ru-RU" sz="1600" dirty="0" smtClean="0">
                <a:latin typeface="+mj-lt"/>
              </a:rPr>
              <a:t>автоматизированный обмен</a:t>
            </a:r>
            <a:r>
              <a:rPr lang="ru-RU" sz="1600" b="0" dirty="0" smtClean="0">
                <a:latin typeface="+mj-lt"/>
              </a:rPr>
              <a:t>. Данные каталога, предложения, фотографии, описания, типы цен и цены выгружаются на сайт автоматически. </a:t>
            </a:r>
          </a:p>
          <a:p>
            <a:pPr eaLnBrk="1" hangingPunct="1"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Можно настроить </a:t>
            </a:r>
            <a:r>
              <a:rPr lang="ru-RU" sz="1600" dirty="0" smtClean="0">
                <a:latin typeface="+mj-lt"/>
              </a:rPr>
              <a:t>график автоматического обмена</a:t>
            </a:r>
            <a:r>
              <a:rPr lang="ru-RU" sz="1600" b="0" dirty="0" smtClean="0">
                <a:latin typeface="+mj-lt"/>
              </a:rPr>
              <a:t> и </a:t>
            </a:r>
            <a:r>
              <a:rPr lang="ru-RU" sz="1600" b="0" dirty="0" err="1" smtClean="0">
                <a:latin typeface="+mj-lt"/>
              </a:rPr>
              <a:t>профайл</a:t>
            </a:r>
            <a:r>
              <a:rPr lang="ru-RU" sz="1600" b="0" dirty="0" smtClean="0">
                <a:latin typeface="+mj-lt"/>
              </a:rPr>
              <a:t>, по которому система будет обновлять данные, например, раз в 10 минут. Можно настроить только выгрузку обновлений цен и остатков. </a:t>
            </a:r>
          </a:p>
          <a:p>
            <a:pPr eaLnBrk="1" hangingPunct="1"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Аналогично может быть настроен прием заказов с сайта и обратной загрузкой из «1С» на сайт данных по изменению статусов автоматически.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808895" y="5638800"/>
            <a:ext cx="510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0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Сеанс обмена всегда инициализируется из «1С» и направлен к сайту. Сайт никогда сам не обращается к «1С». Этот вариант исключен по соображениям безопасности.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Обмен данными с «1С»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" y="1828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46598" y="1433512"/>
            <a:ext cx="8492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Интерфейс прост в освоении и не требует специальных технических знаний от пользователей «1С», знания FTP или ручной выгрузки данных и фотографий на сайт.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6814" y="2209800"/>
            <a:ext cx="3339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b="0" dirty="0">
                <a:latin typeface="+mj-lt"/>
              </a:rPr>
              <a:t>может работать с</a:t>
            </a:r>
            <a:r>
              <a:rPr lang="ru-RU" sz="1800" dirty="0">
                <a:latin typeface="+mj-lt"/>
              </a:rPr>
              <a:t> любыми объемами каталогов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dirty="0">
                <a:latin typeface="+mj-lt"/>
              </a:rPr>
              <a:t>сжимает данные </a:t>
            </a:r>
            <a:r>
              <a:rPr lang="ru-RU" sz="1800" b="0" dirty="0">
                <a:latin typeface="+mj-lt"/>
              </a:rPr>
              <a:t>для ускорения передачи через Интернет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dirty="0">
                <a:latin typeface="+mj-lt"/>
              </a:rPr>
              <a:t>не накладывает ограничений </a:t>
            </a:r>
            <a:r>
              <a:rPr lang="ru-RU" sz="1800" b="0" dirty="0">
                <a:latin typeface="+mj-lt"/>
              </a:rPr>
              <a:t>на хостинг 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b="0" dirty="0">
                <a:latin typeface="+mj-lt"/>
              </a:rPr>
              <a:t>позволяет клиентам обновлять данные </a:t>
            </a:r>
            <a:r>
              <a:rPr lang="ru-RU" sz="1800" dirty="0">
                <a:latin typeface="+mj-lt"/>
              </a:rPr>
              <a:t>из корпоративной сети, закрытой </a:t>
            </a:r>
            <a:r>
              <a:rPr lang="ru-RU" sz="1800" dirty="0" err="1">
                <a:latin typeface="+mj-lt"/>
              </a:rPr>
              <a:t>FireWall</a:t>
            </a:r>
            <a:endParaRPr lang="ru-RU" sz="180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6599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Интерфейс обмена данными с «1С»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ecommerce.1c-bitrix.ru/images/ecommerce/features/1C/sklad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2338392"/>
            <a:ext cx="4943475" cy="2544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Прямоугольник 1"/>
          <p:cNvSpPr>
            <a:spLocks noChangeArrowheads="1"/>
          </p:cNvSpPr>
          <p:nvPr/>
        </p:nvSpPr>
        <p:spPr bwMode="auto">
          <a:xfrm>
            <a:off x="5791199" y="1722148"/>
            <a:ext cx="297180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n-lt"/>
              </a:rPr>
              <a:t>Модуль обмена с сайтом включен в типовую поставку «1С:Управление торговлей </a:t>
            </a:r>
            <a:r>
              <a:rPr lang="ru-RU" sz="2000" b="0" dirty="0" smtClean="0">
                <a:latin typeface="+mn-lt"/>
              </a:rPr>
              <a:t>1</a:t>
            </a:r>
            <a:r>
              <a:rPr lang="en-US" sz="2000" b="0" dirty="0" smtClean="0">
                <a:latin typeface="+mn-lt"/>
              </a:rPr>
              <a:t>4</a:t>
            </a:r>
            <a:r>
              <a:rPr lang="ru-RU" sz="2000" b="0" dirty="0" smtClean="0">
                <a:latin typeface="+mn-lt"/>
              </a:rPr>
              <a:t>.0»</a:t>
            </a:r>
            <a:r>
              <a:rPr lang="ru-RU" sz="2000" b="0" dirty="0">
                <a:latin typeface="+mn-lt"/>
              </a:rPr>
              <a:t>. </a:t>
            </a:r>
          </a:p>
          <a:p>
            <a:endParaRPr lang="ru-RU" sz="1800" b="0" dirty="0"/>
          </a:p>
        </p:txBody>
      </p:sp>
      <p:sp>
        <p:nvSpPr>
          <p:cNvPr id="57349" name="Прямоугольник 2"/>
          <p:cNvSpPr>
            <a:spLocks noChangeArrowheads="1"/>
          </p:cNvSpPr>
          <p:nvPr/>
        </p:nvSpPr>
        <p:spPr bwMode="auto">
          <a:xfrm>
            <a:off x="202060" y="4137847"/>
            <a:ext cx="81544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+mj-lt"/>
              </a:rPr>
              <a:t>При поступлении заказа в интернет-магазине менеджеру не нужно вручную создавать его копию в 1С: вводить параметры заказа, выбирать номенклатуру, вводить данные по контрагенту - все данные автоматически выгружаются в 1С. </a:t>
            </a:r>
            <a:endParaRPr lang="en-US" sz="2000" b="0" dirty="0" smtClean="0">
              <a:solidFill>
                <a:srgbClr val="000000"/>
              </a:solidFill>
              <a:latin typeface="+mj-lt"/>
            </a:endParaRPr>
          </a:p>
          <a:p>
            <a:endParaRPr lang="en-US" sz="2000" b="0" dirty="0">
              <a:solidFill>
                <a:srgbClr val="000000"/>
              </a:solidFill>
              <a:latin typeface="+mj-lt"/>
            </a:endParaRPr>
          </a:p>
          <a:p>
            <a:r>
              <a:rPr lang="ru-RU" sz="2000" b="0" dirty="0" smtClean="0">
                <a:solidFill>
                  <a:srgbClr val="000000"/>
                </a:solidFill>
                <a:latin typeface="+mj-lt"/>
              </a:rPr>
              <a:t>В 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результате менеджер экономит массу времени, а также снижается риск возникновения ошибок, связанных с человеческим фактором.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Интеграция с «1С:Предприятие 8.2»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67" y="1828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ecommerce.1c-bitrix.ru/images/ecommerce/features/1C/1c_ca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2" y="1447800"/>
            <a:ext cx="4852737" cy="24938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Downloads\7413830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" y="381000"/>
            <a:ext cx="9017642" cy="59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1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2861950"/>
            <a:ext cx="89154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Обучение. </a:t>
            </a:r>
            <a:r>
              <a:rPr lang="en-US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E-learning</a:t>
            </a:r>
            <a:endParaRPr lang="ru-RU" sz="6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48413" y="5362575"/>
            <a:ext cx="2566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Обучающие курсы</a:t>
            </a:r>
          </a:p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Тестирование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99237" y="1945800"/>
            <a:ext cx="407956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организация </a:t>
            </a:r>
            <a:r>
              <a:rPr lang="ru-RU" sz="1800" dirty="0">
                <a:latin typeface="+mj-lt"/>
              </a:rPr>
              <a:t>учебных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курсов, уроков, контрольных вопросов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полный визуальный интерфейс</a:t>
            </a:r>
            <a:r>
              <a:rPr lang="ru-RU" sz="1800" b="0" dirty="0">
                <a:latin typeface="+mj-lt"/>
              </a:rPr>
              <a:t>, загрузка любого контента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сертификация</a:t>
            </a:r>
            <a:r>
              <a:rPr lang="ru-RU" sz="1800" b="0" dirty="0">
                <a:latin typeface="+mj-lt"/>
              </a:rPr>
              <a:t> учеников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ограничение попыток и времени </a:t>
            </a:r>
            <a:r>
              <a:rPr lang="ru-RU" sz="1800" b="0" dirty="0">
                <a:latin typeface="+mj-lt"/>
              </a:rPr>
              <a:t>прохождения теста 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автоматическая и ручная </a:t>
            </a:r>
            <a:r>
              <a:rPr lang="ru-RU" sz="1800" dirty="0">
                <a:latin typeface="+mj-lt"/>
              </a:rPr>
              <a:t>проверка результатов тестирования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журнал обучения, личная страница ученика, изменение прав доступа и многое другое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9552" y="1309391"/>
            <a:ext cx="827424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</a:rPr>
              <a:t>Создания обучающих курсов и проведения тестирования в режиме </a:t>
            </a:r>
            <a:r>
              <a:rPr lang="ru-RU" sz="1900" b="0" dirty="0" smtClean="0">
                <a:latin typeface="+mj-lt"/>
              </a:rPr>
              <a:t>онлайн</a:t>
            </a:r>
            <a:r>
              <a:rPr lang="ru-RU" sz="1900" b="0" dirty="0">
                <a:latin typeface="+mj-lt"/>
              </a:rPr>
              <a:t>.</a:t>
            </a:r>
          </a:p>
        </p:txBody>
      </p:sp>
      <p:pic>
        <p:nvPicPr>
          <p:cNvPr id="7" name="Picture 11" descr="lear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2209800"/>
            <a:ext cx="3898900" cy="24685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Обучение и тестирование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774" y="171200"/>
            <a:ext cx="5867975" cy="8382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54050" y="3177023"/>
            <a:ext cx="818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25202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1" y="1465008"/>
            <a:ext cx="8565126" cy="11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13252"/>
            <a:ext cx="9140044" cy="68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33650" y="2873825"/>
            <a:ext cx="89916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Веб-аналитика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93684" y="3810894"/>
            <a:ext cx="3668716" cy="25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общую посещаемость сайта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географию по странам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индексацию сайта поисковиками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ссылающиеся сайты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поисковые фразы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сессии и хиты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пути по сайту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историю посетителя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IP</a:t>
            </a:r>
            <a:r>
              <a:rPr lang="ru-RU" sz="1600" dirty="0" smtClean="0">
                <a:latin typeface="+mj-lt"/>
              </a:rPr>
              <a:t> посетителя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посетителей </a:t>
            </a:r>
            <a:r>
              <a:rPr lang="en-US" sz="1600" dirty="0" smtClean="0">
                <a:latin typeface="+mj-lt"/>
              </a:rPr>
              <a:t>online</a:t>
            </a:r>
            <a:r>
              <a:rPr lang="ru-RU" sz="1600" dirty="0" smtClean="0">
                <a:latin typeface="+mj-lt"/>
              </a:rPr>
              <a:t> и многое другое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7800" y="1189858"/>
            <a:ext cx="8998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Аудитория сайта сегментируется на потоки. Потоки анализируются </a:t>
            </a:r>
            <a:r>
              <a:rPr lang="ru-RU" sz="1800" dirty="0">
                <a:latin typeface="+mj-lt"/>
              </a:rPr>
              <a:t>по 4 составляющим</a:t>
            </a:r>
            <a:r>
              <a:rPr lang="ru-RU" sz="1800" b="0" dirty="0">
                <a:latin typeface="+mj-lt"/>
              </a:rPr>
              <a:t>: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9995" y="3019335"/>
            <a:ext cx="3443865" cy="7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700" b="0" dirty="0">
                <a:latin typeface="+mj-lt"/>
              </a:rPr>
              <a:t>Дополнительно система статистики </a:t>
            </a:r>
            <a:br>
              <a:rPr lang="ru-RU" sz="1700" b="0" dirty="0">
                <a:latin typeface="+mj-lt"/>
              </a:rPr>
            </a:br>
            <a:r>
              <a:rPr lang="ru-RU" sz="1700" b="0" dirty="0">
                <a:latin typeface="+mj-lt"/>
              </a:rPr>
              <a:t>позволяет анализировать: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4821" y="1716722"/>
            <a:ext cx="30781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Статистические данные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Внимание к контенту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События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Финансовые показатели (ROI)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930775" y="5540375"/>
            <a:ext cx="413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Уникальные методики анализа</a:t>
            </a:r>
          </a:p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эффективности рекламы</a:t>
            </a:r>
          </a:p>
        </p:txBody>
      </p:sp>
      <p:pic>
        <p:nvPicPr>
          <p:cNvPr id="61448" name="Picture 13" descr="gra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6" y="2319463"/>
            <a:ext cx="2667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2" descr="dia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60" y="4185849"/>
            <a:ext cx="2493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5" descr="refer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60" y="2111271"/>
            <a:ext cx="24717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Веб-аналитика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40525" y="2909450"/>
            <a:ext cx="89916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Бизнес-процессы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Прямоугольник 1"/>
          <p:cNvSpPr>
            <a:spLocks noChangeArrowheads="1"/>
          </p:cNvSpPr>
          <p:nvPr/>
        </p:nvSpPr>
        <p:spPr bwMode="auto">
          <a:xfrm>
            <a:off x="425720" y="5410200"/>
            <a:ext cx="841348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900" b="0" dirty="0">
                <a:latin typeface="+mj-lt"/>
              </a:rPr>
              <a:t>«Бизнес-процессы» - это простой, удобный механизм для управления бизнес-процессами, которые происходят в компании и контролируются на сайте.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Бизнес-процессы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4" y="131524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Аня\AppData\Local\Microsoft\Windows\Temporary Internet Files\Content.Outlook\36VJRQY6\bp_edi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17" y="1315248"/>
            <a:ext cx="5965048" cy="39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Объект 2"/>
          <p:cNvSpPr>
            <a:spLocks noGrp="1"/>
          </p:cNvSpPr>
          <p:nvPr>
            <p:ph idx="1"/>
          </p:nvPr>
        </p:nvSpPr>
        <p:spPr>
          <a:xfrm>
            <a:off x="425720" y="5181600"/>
            <a:ext cx="8382000" cy="12238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Модуль представляет очень широкие возможности для </a:t>
            </a:r>
            <a:r>
              <a:rPr lang="ru-RU" sz="1800" b="1" dirty="0" smtClean="0"/>
              <a:t>автоматизации обработки информации</a:t>
            </a:r>
            <a:r>
              <a:rPr lang="ru-RU" sz="1800" dirty="0" smtClean="0"/>
              <a:t>. Совершенно не нужно владеть программированием, чтобы задать нужный порядок бизнес-процесса, отобразить его специфичные потребности с помощью простых графических схем.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Дизайнер бизнес-процессов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Аня\AppData\Local\Microsoft\Windows\Temporary Internet Files\Content.Outlook\36VJRQY6\b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77" y="1371600"/>
            <a:ext cx="4129259" cy="35166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76200" y="2885700"/>
            <a:ext cx="88392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Службы и сервисы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720" y="1312045"/>
            <a:ext cx="8090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Организация службы техподдержки и консультирования пользователей.</a:t>
            </a:r>
            <a:endParaRPr lang="en-US" sz="2000" b="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6202" y="2018229"/>
            <a:ext cx="401339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прием запросов пользователей через </a:t>
            </a:r>
            <a:r>
              <a:rPr lang="ru-RU" sz="1600" dirty="0">
                <a:latin typeface="+mj-lt"/>
              </a:rPr>
              <a:t>сайт, </a:t>
            </a:r>
            <a:r>
              <a:rPr lang="ru-RU" sz="1600" dirty="0" smtClean="0">
                <a:latin typeface="+mj-lt"/>
              </a:rPr>
              <a:t>e-</a:t>
            </a:r>
            <a:r>
              <a:rPr lang="ru-RU" sz="1600" dirty="0" err="1" smtClean="0">
                <a:latin typeface="+mj-lt"/>
              </a:rPr>
              <a:t>mail</a:t>
            </a:r>
            <a:r>
              <a:rPr lang="ru-RU" sz="1600" dirty="0">
                <a:latin typeface="+mj-lt"/>
              </a:rPr>
              <a:t>, форум, по телефону</a:t>
            </a:r>
            <a:r>
              <a:rPr lang="ru-RU" sz="1600" b="0" dirty="0">
                <a:latin typeface="+mj-lt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классификация запросов по категориям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назначение </a:t>
            </a:r>
            <a:r>
              <a:rPr lang="ru-RU" sz="1600" dirty="0">
                <a:latin typeface="+mj-lt"/>
              </a:rPr>
              <a:t>ответственных сотрудников</a:t>
            </a:r>
            <a:endParaRPr lang="ru-RU" sz="1600" b="0" dirty="0">
              <a:latin typeface="+mj-lt"/>
            </a:endParaRP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настройка времени реакции на обращение (</a:t>
            </a:r>
            <a:r>
              <a:rPr lang="en-US" sz="1600" dirty="0">
                <a:latin typeface="+mj-lt"/>
              </a:rPr>
              <a:t>SLA</a:t>
            </a:r>
            <a:r>
              <a:rPr lang="ru-RU" sz="1600" dirty="0">
                <a:latin typeface="+mj-lt"/>
              </a:rPr>
              <a:t>)</a:t>
            </a:r>
            <a:r>
              <a:rPr lang="en-US" sz="1600" dirty="0">
                <a:latin typeface="+mj-lt"/>
              </a:rPr>
              <a:t> </a:t>
            </a:r>
            <a:r>
              <a:rPr lang="ru-RU" sz="1600" b="0" dirty="0">
                <a:latin typeface="+mj-lt"/>
              </a:rPr>
              <a:t>для различных типов пользователей, различные уровни критичности обращений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уведомление</a:t>
            </a:r>
            <a:r>
              <a:rPr lang="ru-RU" sz="1600" b="0" dirty="0">
                <a:latin typeface="+mj-lt"/>
              </a:rPr>
              <a:t> пользователей об ответе по </a:t>
            </a:r>
            <a:r>
              <a:rPr lang="en-US" sz="1600" b="0" dirty="0">
                <a:latin typeface="+mj-lt"/>
              </a:rPr>
              <a:t>e-mail</a:t>
            </a:r>
            <a:r>
              <a:rPr lang="ru-RU" sz="1600" b="0" dirty="0">
                <a:latin typeface="+mj-lt"/>
              </a:rPr>
              <a:t>.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установка </a:t>
            </a:r>
            <a:r>
              <a:rPr lang="ru-RU" sz="1600" dirty="0">
                <a:latin typeface="+mj-lt"/>
              </a:rPr>
              <a:t>статусов обращений и оценок ответов </a:t>
            </a:r>
            <a:r>
              <a:rPr lang="ru-RU" sz="1600" b="0" dirty="0">
                <a:latin typeface="+mj-lt"/>
              </a:rPr>
              <a:t>сотрудников техподдержки,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отчеты</a:t>
            </a:r>
            <a:r>
              <a:rPr lang="ru-RU" sz="1600" b="0" dirty="0">
                <a:latin typeface="+mj-lt"/>
              </a:rPr>
              <a:t> о работе службы техподдержки и многое другое</a:t>
            </a:r>
          </a:p>
          <a:p>
            <a:pPr marL="266700" indent="-266700">
              <a:spcBef>
                <a:spcPct val="10000"/>
              </a:spcBef>
              <a:spcAft>
                <a:spcPct val="10000"/>
              </a:spcAft>
              <a:buFontTx/>
              <a:buChar char="•"/>
              <a:tabLst>
                <a:tab pos="266700" algn="l"/>
              </a:tabLst>
              <a:defRPr/>
            </a:pPr>
            <a:endParaRPr lang="ru-RU" b="0" dirty="0">
              <a:latin typeface="+mj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6300" y="5334000"/>
            <a:ext cx="4152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000" b="0" dirty="0" smtClean="0">
                <a:solidFill>
                  <a:srgbClr val="C00000"/>
                </a:solidFill>
                <a:latin typeface="+mj-lt"/>
              </a:rPr>
              <a:t>Организация службы технической поддержки пользователей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Техподдержка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Аня\AppData\Local\Microsoft\Windows\Temporary Internet Files\Content.Outlook\36VJRQY6\supo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16" y="2152648"/>
            <a:ext cx="4250879" cy="29474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6018477" cy="327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Поддержка русских имен файлов  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9630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В продукте реализована </a:t>
            </a:r>
            <a:r>
              <a:rPr lang="ru-RU" sz="2000" b="0" dirty="0">
                <a:latin typeface="Calibri"/>
                <a:cs typeface="Calibri"/>
              </a:rPr>
              <a:t>поддержка русских доменов (.</a:t>
            </a:r>
            <a:r>
              <a:rPr lang="ru-RU" sz="2000" b="0" dirty="0" err="1">
                <a:latin typeface="Calibri"/>
                <a:cs typeface="Calibri"/>
              </a:rPr>
              <a:t>рф</a:t>
            </a:r>
            <a:r>
              <a:rPr lang="ru-RU" sz="2000" b="0" dirty="0">
                <a:latin typeface="Calibri"/>
                <a:cs typeface="Calibri"/>
              </a:rPr>
              <a:t>), русских имен папок и </a:t>
            </a:r>
            <a:r>
              <a:rPr lang="ru-RU" sz="2000" b="0" dirty="0" smtClean="0">
                <a:latin typeface="Calibri"/>
                <a:cs typeface="Calibri"/>
              </a:rPr>
              <a:t>файлов.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5676" y="2133600"/>
            <a:ext cx="8011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err="1">
                <a:latin typeface="Calibri"/>
                <a:cs typeface="Calibri"/>
              </a:rPr>
              <a:t>битрикс.рф</a:t>
            </a:r>
            <a:r>
              <a:rPr lang="ru-RU" sz="2000" b="0" dirty="0">
                <a:latin typeface="Calibri"/>
                <a:cs typeface="Calibri"/>
              </a:rPr>
              <a:t>/продукты</a:t>
            </a:r>
            <a:r>
              <a:rPr lang="en-US" sz="2000" b="0" dirty="0">
                <a:latin typeface="Calibri"/>
                <a:cs typeface="Calibri"/>
              </a:rPr>
              <a:t>/</a:t>
            </a:r>
            <a:r>
              <a:rPr lang="ru-RU" sz="2000" b="0" dirty="0">
                <a:latin typeface="Calibri"/>
                <a:cs typeface="Calibri"/>
              </a:rPr>
              <a:t>управление </a:t>
            </a:r>
            <a:r>
              <a:rPr lang="ru-RU" sz="2000" b="0" dirty="0" smtClean="0">
                <a:latin typeface="Calibri"/>
                <a:cs typeface="Calibri"/>
              </a:rPr>
              <a:t>сайтом/безопасность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27437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Короткие ссылки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14960" y="1300158"/>
            <a:ext cx="335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+mn-lt"/>
              </a:rPr>
              <a:t>И</a:t>
            </a:r>
            <a:r>
              <a:rPr lang="ru-RU" sz="2400" b="0" dirty="0" smtClean="0">
                <a:latin typeface="+mn-lt"/>
              </a:rPr>
              <a:t>нструмент </a:t>
            </a:r>
            <a:r>
              <a:rPr lang="ru-RU" sz="2400" b="0" dirty="0">
                <a:latin typeface="+mn-lt"/>
              </a:rPr>
              <a:t>генерации коротких </a:t>
            </a:r>
            <a:r>
              <a:rPr lang="ru-RU" sz="2400" b="0" dirty="0" smtClean="0">
                <a:latin typeface="+mn-lt"/>
              </a:rPr>
              <a:t>ссылок</a:t>
            </a:r>
            <a:r>
              <a:rPr lang="en-US" sz="2400" b="0" dirty="0" smtClean="0">
                <a:latin typeface="+mn-lt"/>
              </a:rPr>
              <a:t> (</a:t>
            </a:r>
            <a:r>
              <a:rPr lang="ru-RU" sz="2400" b="0" dirty="0" smtClean="0">
                <a:latin typeface="+mn-lt"/>
              </a:rPr>
              <a:t>домен </a:t>
            </a:r>
            <a:r>
              <a:rPr lang="ru-RU" sz="2400" b="0" dirty="0">
                <a:latin typeface="+mn-lt"/>
              </a:rPr>
              <a:t>не </a:t>
            </a:r>
            <a:r>
              <a:rPr lang="ru-RU" sz="2400" b="0" dirty="0" smtClean="0">
                <a:latin typeface="+mn-lt"/>
              </a:rPr>
              <a:t>сокращается, сокращается </a:t>
            </a:r>
            <a:r>
              <a:rPr lang="en-US" sz="2400" b="0" dirty="0" smtClean="0">
                <a:latin typeface="+mn-lt"/>
              </a:rPr>
              <a:t>URL</a:t>
            </a:r>
            <a:r>
              <a:rPr lang="ru-RU" sz="2400" b="0" dirty="0" smtClean="0">
                <a:latin typeface="+mn-lt"/>
              </a:rPr>
              <a:t>)</a:t>
            </a:r>
            <a:r>
              <a:rPr lang="en-US" sz="2400" b="0" dirty="0" smtClean="0">
                <a:latin typeface="+mn-lt"/>
              </a:rPr>
              <a:t> </a:t>
            </a:r>
            <a:endParaRPr lang="ru-RU" sz="2400" b="0" dirty="0">
              <a:latin typeface="+mn-lt"/>
            </a:endParaRPr>
          </a:p>
          <a:p>
            <a:r>
              <a:rPr lang="ru-RU" sz="2400" b="0" dirty="0">
                <a:latin typeface="+mn-lt"/>
              </a:rPr>
              <a:t>В статистике фиксируется число переходов</a:t>
            </a:r>
            <a:r>
              <a:rPr lang="ru-RU" sz="2400" b="0" dirty="0" smtClean="0">
                <a:latin typeface="+mn-lt"/>
              </a:rPr>
              <a:t>.</a:t>
            </a:r>
            <a:endParaRPr lang="ru-RU" sz="2400" b="0" dirty="0">
              <a:latin typeface="+mn-lt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Аня\AppData\Local\Microsoft\Windows\Temporary Internet Files\Content.Outlook\36VJRQY6\sho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0" y="1409699"/>
            <a:ext cx="4208132" cy="353387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Автосохранение</a:t>
            </a:r>
            <a:r>
              <a:rPr lang="ru-RU" sz="3200" b="1" dirty="0" smtClean="0"/>
              <a:t> форм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104" y="48768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n-lt"/>
              </a:rPr>
              <a:t>В платформе «1С-Битрикс» реализован механизм </a:t>
            </a:r>
            <a:r>
              <a:rPr lang="ru-RU" sz="2000" b="0" dirty="0" err="1" smtClean="0">
                <a:latin typeface="+mn-lt"/>
              </a:rPr>
              <a:t>автосохранения</a:t>
            </a:r>
            <a:r>
              <a:rPr lang="ru-RU" sz="2000" b="0" dirty="0" smtClean="0">
                <a:latin typeface="+mn-lt"/>
              </a:rPr>
              <a:t> </a:t>
            </a:r>
            <a:r>
              <a:rPr lang="ru-RU" sz="2000" b="0" dirty="0">
                <a:latin typeface="+mn-lt"/>
              </a:rPr>
              <a:t>форм. </a:t>
            </a:r>
            <a:r>
              <a:rPr lang="ru-RU" sz="2000" b="0" dirty="0" smtClean="0">
                <a:latin typeface="+mn-lt"/>
              </a:rPr>
              <a:t>Редактируя страницу, </a:t>
            </a:r>
            <a:r>
              <a:rPr lang="ru-RU" sz="2000" b="0" dirty="0">
                <a:latin typeface="+mn-lt"/>
              </a:rPr>
              <a:t>вы можете </a:t>
            </a:r>
            <a:r>
              <a:rPr lang="ru-RU" sz="2000" b="0" dirty="0" smtClean="0">
                <a:latin typeface="+mn-lt"/>
              </a:rPr>
              <a:t>«набить» </a:t>
            </a:r>
            <a:r>
              <a:rPr lang="ru-RU" sz="2000" b="0" dirty="0">
                <a:latin typeface="+mn-lt"/>
              </a:rPr>
              <a:t>контент, данные сохранятся. </a:t>
            </a:r>
            <a:r>
              <a:rPr lang="ru-RU" sz="2000" b="0" dirty="0" smtClean="0">
                <a:latin typeface="+mn-lt"/>
              </a:rPr>
              <a:t>Если что-то помешает сохранить данные, при следующем открытии «диалога» система </a:t>
            </a:r>
            <a:r>
              <a:rPr lang="ru-RU" sz="2000" b="0" dirty="0">
                <a:latin typeface="+mn-lt"/>
              </a:rPr>
              <a:t>предложит вам восстановить последние </a:t>
            </a:r>
            <a:r>
              <a:rPr lang="ru-RU" sz="2000" b="0" dirty="0" smtClean="0">
                <a:latin typeface="+mn-lt"/>
              </a:rPr>
              <a:t>данные.</a:t>
            </a:r>
            <a:endParaRPr lang="ru-RU" sz="2000" b="0" dirty="0">
              <a:latin typeface="+mn-lt"/>
            </a:endParaRPr>
          </a:p>
        </p:txBody>
      </p:sp>
      <p:pic>
        <p:nvPicPr>
          <p:cNvPr id="18434" name="Picture 2" descr="C:\Users\Аня\AppData\Local\Microsoft\Windows\Temporary Internet Files\Content.Outlook\36VJRQY6\avtosav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5181"/>
          <a:stretch/>
        </p:blipFill>
        <p:spPr bwMode="auto">
          <a:xfrm>
            <a:off x="756230" y="1400174"/>
            <a:ext cx="5410200" cy="280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1579087" y="1704908"/>
            <a:ext cx="3750154" cy="1714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0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696001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-20178"/>
            <a:ext cx="9155431" cy="68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733800" y="-20178"/>
            <a:ext cx="5422075" cy="6892466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16" name="Прямоугольник 2"/>
          <p:cNvSpPr>
            <a:spLocks noChangeArrowheads="1"/>
          </p:cNvSpPr>
          <p:nvPr/>
        </p:nvSpPr>
        <p:spPr bwMode="auto">
          <a:xfrm>
            <a:off x="4114800" y="228600"/>
            <a:ext cx="5029201" cy="59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525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Технологии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разработки в        платформе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Юзабилити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Интерфейс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«Эрмитаж»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Мобильные приложения для сайтов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безопасности:</a:t>
            </a:r>
            <a:r>
              <a:rPr lang="en-US" sz="22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latin typeface="Calibri" pitchFamily="34" charset="0"/>
                <a:cs typeface="Calibri" pitchFamily="34" charset="0"/>
              </a:rPr>
            </a:br>
            <a:r>
              <a:rPr lang="ru-RU" sz="2200" b="0" dirty="0" err="1">
                <a:latin typeface="Calibri" pitchFamily="34" charset="0"/>
                <a:cs typeface="Calibri" pitchFamily="34" charset="0"/>
              </a:rPr>
              <a:t>Проактивная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 защита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Производительность: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Веб-кластер</a:t>
            </a:r>
            <a:endParaRPr lang="en-US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Многосайтовость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Интеграция с «1С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»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Интеграция с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CRM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обновлений </a:t>
            </a: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SiteUpdate</a:t>
            </a:r>
            <a:endParaRPr lang="en-US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и другие</a:t>
            </a: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741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ня\AppData\Local\Microsoft\Windows\Temporary Internet Files\Content.Outlook\36VJRQY6\edit_bla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0" y="1400176"/>
            <a:ext cx="4786302" cy="46742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ня\AppData\Local\Microsoft\Windows\Temporary Internet Files\Content.Outlook\36VJRQY6\edit_b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85157"/>
            <a:ext cx="5907630" cy="51592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Редактор кода с подсветкой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3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Горячие клавиши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176" y="1355535"/>
            <a:ext cx="42015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несколько </a:t>
            </a:r>
            <a:r>
              <a:rPr lang="ru-RU" sz="2000" b="0" dirty="0" smtClean="0">
                <a:latin typeface="+mn-lt"/>
              </a:rPr>
              <a:t>комбинаций «горячих клавиш» </a:t>
            </a:r>
            <a:r>
              <a:rPr lang="ru-RU" sz="2000" b="0" dirty="0">
                <a:latin typeface="+mn-lt"/>
              </a:rPr>
              <a:t>по умолчанию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можно назначить произвольные </a:t>
            </a:r>
            <a:r>
              <a:rPr lang="ru-RU" sz="2000" b="0" dirty="0" smtClean="0">
                <a:latin typeface="+mn-lt"/>
              </a:rPr>
              <a:t>«горячие клавиши»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возможность отключить </a:t>
            </a:r>
            <a:r>
              <a:rPr lang="ru-RU" sz="2000" b="0" dirty="0" smtClean="0">
                <a:latin typeface="+mn-lt"/>
              </a:rPr>
              <a:t>«горячие клавиши»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возможность </a:t>
            </a:r>
            <a:r>
              <a:rPr lang="ru-RU" sz="2000" b="0" dirty="0" smtClean="0">
                <a:latin typeface="+mn-lt"/>
              </a:rPr>
              <a:t>добавлять </a:t>
            </a:r>
            <a:r>
              <a:rPr lang="ru-RU" sz="2000" b="0" dirty="0">
                <a:latin typeface="+mn-lt"/>
              </a:rPr>
              <a:t>необходимые действия, чтобы назначить на них </a:t>
            </a:r>
            <a:r>
              <a:rPr lang="ru-RU" sz="2000" b="0" dirty="0" smtClean="0">
                <a:latin typeface="+mn-lt"/>
              </a:rPr>
              <a:t>«горячие клавиши»</a:t>
            </a:r>
            <a:endParaRPr lang="ru-RU" sz="2000" b="0" dirty="0">
              <a:latin typeface="+mn-lt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Аня\AppData\Local\Microsoft\Windows\Temporary Internet Files\Content.Outlook\36VJRQY6\hotkey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-12078"/>
          <a:stretch/>
        </p:blipFill>
        <p:spPr bwMode="auto">
          <a:xfrm>
            <a:off x="4772024" y="2001130"/>
            <a:ext cx="4900513" cy="44614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Аня\AppData\Local\Microsoft\Windows\Temporary Internet Files\Content.Outlook\36VJRQY6\hotkey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8" y="1398399"/>
            <a:ext cx="3273571" cy="158924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720" y="1240304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Модуль перевода языковых сообщений служит для перевода административного интерфейса сайта, а также языковых сообщений системы на другие языки.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4799" y="2523478"/>
            <a:ext cx="4113402" cy="362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dirty="0">
                <a:latin typeface="+mj-lt"/>
              </a:rPr>
              <a:t>перевести на другие языки</a:t>
            </a:r>
            <a:r>
              <a:rPr lang="ru-RU" sz="1600" b="0" dirty="0">
                <a:latin typeface="+mj-lt"/>
              </a:rPr>
              <a:t> все языковые сообщения сайта (</a:t>
            </a:r>
            <a:r>
              <a:rPr lang="ru-RU" sz="1600" dirty="0">
                <a:latin typeface="+mj-lt"/>
              </a:rPr>
              <a:t>в комплект поставки</a:t>
            </a:r>
            <a:r>
              <a:rPr lang="ru-RU" sz="1600" b="0" dirty="0">
                <a:latin typeface="+mj-lt"/>
              </a:rPr>
              <a:t> системы входит полный набор файлов для </a:t>
            </a:r>
            <a:r>
              <a:rPr lang="ru-RU" sz="1600" dirty="0">
                <a:latin typeface="+mj-lt"/>
              </a:rPr>
              <a:t>русского, английского и немецкого языков</a:t>
            </a:r>
            <a:r>
              <a:rPr lang="ru-RU" sz="1600" b="0" dirty="0">
                <a:latin typeface="+mj-lt"/>
              </a:rPr>
              <a:t>) 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определить </a:t>
            </a:r>
            <a:r>
              <a:rPr lang="ru-RU" sz="1600" dirty="0">
                <a:latin typeface="+mj-lt"/>
              </a:rPr>
              <a:t>корректную кодировку</a:t>
            </a:r>
            <a:r>
              <a:rPr lang="ru-RU" sz="1600" b="0" dirty="0">
                <a:latin typeface="+mj-lt"/>
              </a:rPr>
              <a:t> сообщения для каждого языка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использовать в сообщении </a:t>
            </a:r>
            <a:r>
              <a:rPr lang="ru-RU" sz="1600" dirty="0">
                <a:latin typeface="+mj-lt"/>
              </a:rPr>
              <a:t>шаблоны</a:t>
            </a:r>
            <a:endParaRPr lang="ru-RU" sz="1600" b="0" dirty="0">
              <a:latin typeface="+mj-lt"/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использовать в сообщениях </a:t>
            </a:r>
            <a:r>
              <a:rPr lang="ru-RU" sz="1600" dirty="0">
                <a:latin typeface="+mj-lt"/>
              </a:rPr>
              <a:t>все HTML-теги</a:t>
            </a:r>
            <a:r>
              <a:rPr lang="ru-RU" sz="1600" b="0" dirty="0">
                <a:latin typeface="+mj-lt"/>
              </a:rPr>
              <a:t> 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настроить </a:t>
            </a:r>
            <a:r>
              <a:rPr lang="ru-RU" sz="1600" dirty="0">
                <a:latin typeface="+mj-lt"/>
              </a:rPr>
              <a:t>уровни прав доступа</a:t>
            </a:r>
            <a:r>
              <a:rPr lang="ru-RU" sz="1600" b="0" dirty="0">
                <a:latin typeface="+mj-lt"/>
              </a:rPr>
              <a:t> к модулю перевода и многое другое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ru-RU" sz="1400" b="0" dirty="0"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4799" y="2069068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Модуль перевода позволяет: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1800" y="5716588"/>
            <a:ext cx="603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+mj-lt"/>
              </a:rPr>
              <a:t>Веб-интерфейс для перевода языковых сообщений административного раздела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Локализация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Аня\AppData\Local\Microsoft\Windows\Temporary Internet Files\Content.Outlook\36VJRQY6\translat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33317"/>
          <a:stretch/>
        </p:blipFill>
        <p:spPr bwMode="auto">
          <a:xfrm>
            <a:off x="5019672" y="2197660"/>
            <a:ext cx="3831532" cy="32649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Объект 2"/>
          <p:cNvSpPr>
            <a:spLocks noGrp="1"/>
          </p:cNvSpPr>
          <p:nvPr>
            <p:ph idx="1"/>
          </p:nvPr>
        </p:nvSpPr>
        <p:spPr>
          <a:xfrm>
            <a:off x="838200" y="1585204"/>
            <a:ext cx="4299148" cy="3840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«Веб-сервисы» служат для облегчения создания новых веб-сервисов и интеграции с существующими. </a:t>
            </a:r>
          </a:p>
          <a:p>
            <a:pPr marL="0" indent="0">
              <a:buFontTx/>
              <a:buNone/>
            </a:pPr>
            <a:endParaRPr lang="ru-RU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Основное применение модуль найдет при разработке интеграций с действующими приложениями как внутри компании, так и с внешними уже работающими веб-сервисами. </a:t>
            </a:r>
            <a:endParaRPr lang="en-US" sz="1800" dirty="0" smtClean="0"/>
          </a:p>
          <a:p>
            <a:pPr marL="0" indent="0">
              <a:buFontTx/>
              <a:buNone/>
            </a:pPr>
            <a:endParaRPr lang="en-US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В качестве примера работающего веб-сервиса в поставку включен веб-сервис для веб-аналитики.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71" y="1676400"/>
            <a:ext cx="1727379" cy="2819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Веб-сервисы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5" y="160464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4103" y="1302603"/>
            <a:ext cx="81086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Модуль предназначен для получения почтовых сообщений по протоколу POP3 и выполнения определенных действий в продукте, на сайте или сервере в соответствии с установленными заданиями.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6967" y="2649637"/>
            <a:ext cx="4973368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создавать в системе </a:t>
            </a:r>
            <a:r>
              <a:rPr lang="ru-RU" sz="1400" dirty="0">
                <a:latin typeface="+mj-lt"/>
              </a:rPr>
              <a:t>учетные записи электронной почты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работать с </a:t>
            </a:r>
            <a:r>
              <a:rPr lang="ru-RU" sz="1400" dirty="0">
                <a:latin typeface="+mj-lt"/>
              </a:rPr>
              <a:t>неограниченным количеством почтовых ящиков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получать сообщения, </a:t>
            </a:r>
            <a:r>
              <a:rPr lang="ru-RU" sz="1400" dirty="0">
                <a:latin typeface="+mj-lt"/>
              </a:rPr>
              <a:t>не удаляя их с почтового сервера</a:t>
            </a:r>
            <a:r>
              <a:rPr lang="ru-RU" sz="1400" b="0" dirty="0">
                <a:latin typeface="+mj-lt"/>
              </a:rPr>
              <a:t> или </a:t>
            </a:r>
            <a:r>
              <a:rPr lang="ru-RU" sz="1400" dirty="0">
                <a:latin typeface="+mj-lt"/>
              </a:rPr>
              <a:t>удалять сообщения с сервера после получения</a:t>
            </a:r>
            <a:endParaRPr lang="ru-RU" sz="1400" b="0" dirty="0">
              <a:latin typeface="+mj-lt"/>
            </a:endParaRP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dirty="0">
                <a:latin typeface="+mj-lt"/>
              </a:rPr>
              <a:t>проверять почту с определенным интервалом времени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централизованно хранить все почтовые сообщения, относящиеся к сайту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dirty="0">
                <a:latin typeface="+mj-lt"/>
              </a:rPr>
              <a:t>обрабатывать почту</a:t>
            </a:r>
            <a:r>
              <a:rPr lang="ru-RU" sz="1400" b="0" dirty="0">
                <a:latin typeface="+mj-lt"/>
              </a:rPr>
              <a:t> (просматривать сообщения, вложения, </a:t>
            </a:r>
            <a:r>
              <a:rPr lang="ru-RU" sz="1400" dirty="0">
                <a:latin typeface="+mj-lt"/>
              </a:rPr>
              <a:t>применять правила</a:t>
            </a:r>
            <a:r>
              <a:rPr lang="ru-RU" sz="1400" b="0" dirty="0">
                <a:latin typeface="+mj-lt"/>
              </a:rPr>
              <a:t> и т.д.)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задавать</a:t>
            </a:r>
            <a:r>
              <a:rPr lang="ru-RU" sz="1400" dirty="0">
                <a:latin typeface="+mj-lt"/>
              </a:rPr>
              <a:t> параметры отбора правил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использовать </a:t>
            </a:r>
            <a:r>
              <a:rPr lang="ru-RU" sz="1400" dirty="0">
                <a:latin typeface="+mj-lt"/>
              </a:rPr>
              <a:t>самообучающуюся систему фильтрации спама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вести </a:t>
            </a:r>
            <a:r>
              <a:rPr lang="ru-RU" sz="1400" dirty="0">
                <a:latin typeface="+mj-lt"/>
              </a:rPr>
              <a:t>журнал работы почтового модуля</a:t>
            </a:r>
            <a:r>
              <a:rPr lang="ru-RU" sz="1400" b="0" dirty="0">
                <a:latin typeface="+mj-lt"/>
              </a:rPr>
              <a:t> и многое другое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9815" y="2168200"/>
            <a:ext cx="2427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Модуль почты позволяет: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34000" y="5383213"/>
            <a:ext cx="3581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n-US" sz="1600" dirty="0" err="1">
                <a:solidFill>
                  <a:srgbClr val="C00000"/>
                </a:solidFill>
                <a:latin typeface="+mj-lt"/>
              </a:rPr>
              <a:t>Получение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и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обработка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почты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фильтрация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писем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,</a:t>
            </a:r>
            <a:endParaRPr lang="ru-RU" sz="1600" dirty="0">
              <a:solidFill>
                <a:srgbClr val="C00000"/>
              </a:solidFill>
              <a:latin typeface="+mj-lt"/>
            </a:endParaRPr>
          </a:p>
          <a:p>
            <a:pPr algn="r">
              <a:defRPr/>
            </a:pPr>
            <a:r>
              <a:rPr lang="ru-RU" sz="1600" dirty="0" err="1">
                <a:solidFill>
                  <a:srgbClr val="C00000"/>
                </a:solidFill>
                <a:latin typeface="+mj-lt"/>
              </a:rPr>
              <a:t>антиспамовый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 фильтр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cs typeface="Calibri" pitchFamily="34" charset="0"/>
              </a:rPr>
              <a:t>Почта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6" y="1372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Аня\AppData\Local\Microsoft\Windows\Temporary Internet Files\Content.Outlook\36VJRQY6\mail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59" y="2133600"/>
            <a:ext cx="3609975" cy="2150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843217" y="2209800"/>
            <a:ext cx="3271583" cy="4195662"/>
          </a:xfrm>
        </p:spPr>
        <p:txBody>
          <a:bodyPr/>
          <a:lstStyle/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Управление множеством независимых веб-сайтов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Администрирование подчиненных сайтов без необходимости знать параметры учетных записей на каждом сайте. 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Централизованная раздача (трансляция) контента на подчиненные сайты 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Единая система авторизации и разграничения доступа между всеми веб-сайтами, связанными контроллером. 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90" y="1905000"/>
            <a:ext cx="514272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Контроллер сайтов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1" y="1198651"/>
            <a:ext cx="731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Контроллер - модуль, который позволяет устанавливать связь с другими независимыми </a:t>
            </a:r>
            <a:r>
              <a:rPr lang="ru-RU" sz="2000" b="0" dirty="0">
                <a:latin typeface="+mj-lt"/>
              </a:rPr>
              <a:t>веб-сайтами</a:t>
            </a:r>
            <a:r>
              <a:rPr lang="ru-RU" sz="1800" b="0" dirty="0">
                <a:latin typeface="+mj-lt"/>
              </a:rPr>
              <a:t> и централизованно управлять ими.</a:t>
            </a:r>
          </a:p>
          <a:p>
            <a:endParaRPr lang="ru-RU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6300" y="5335588"/>
            <a:ext cx="436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2000" b="0">
                <a:solidFill>
                  <a:srgbClr val="C00000"/>
                </a:solidFill>
                <a:latin typeface="+mj-lt"/>
              </a:rPr>
              <a:t>Интеграция в корпоративную сеть</a:t>
            </a:r>
            <a:r>
              <a:rPr lang="ru-RU" sz="200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59074" y="2644433"/>
            <a:ext cx="4168514" cy="37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800" indent="-17780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интегрировать продукт в корпоративную сеть</a:t>
            </a:r>
            <a:r>
              <a:rPr lang="ru-RU" sz="1600" b="0" dirty="0">
                <a:latin typeface="+mj-lt"/>
              </a:rPr>
              <a:t>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b="0" dirty="0">
                <a:latin typeface="+mj-lt"/>
              </a:rPr>
              <a:t>настроить </a:t>
            </a:r>
            <a:r>
              <a:rPr lang="ru-RU" sz="1600" dirty="0">
                <a:latin typeface="+mj-lt"/>
              </a:rPr>
              <a:t>соответствие групп пользователей</a:t>
            </a:r>
            <a:r>
              <a:rPr lang="ru-RU" sz="1600" b="0" dirty="0">
                <a:latin typeface="+mj-lt"/>
              </a:rPr>
              <a:t> корпоративной сети и групп пользователей сайта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автоматически создавать бюджет пользователя</a:t>
            </a:r>
            <a:r>
              <a:rPr lang="ru-RU" sz="1600" b="0" dirty="0">
                <a:latin typeface="+mj-lt"/>
              </a:rPr>
              <a:t> после его регистрации на основе данных таблицы соответствий (данные для создания бюджета пользователя запрашиваются из базы данных корпоративного сервера)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централизованно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управлять изменениями бюджетов</a:t>
            </a:r>
            <a:r>
              <a:rPr lang="ru-RU" sz="1600" b="0" dirty="0">
                <a:latin typeface="+mj-lt"/>
              </a:rPr>
              <a:t> пользователей системы через корпоративный сервер.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762000" y="2135022"/>
            <a:ext cx="4995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600" b="0" dirty="0">
                <a:latin typeface="+mj-lt"/>
              </a:rPr>
              <a:t>Модуль «</a:t>
            </a:r>
            <a:r>
              <a:rPr lang="ru-RU" sz="1600" b="0" dirty="0" err="1">
                <a:latin typeface="+mj-lt"/>
              </a:rPr>
              <a:t>Active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b="0" dirty="0" err="1">
                <a:latin typeface="+mj-lt"/>
              </a:rPr>
              <a:t>Directory</a:t>
            </a:r>
            <a:r>
              <a:rPr lang="ru-RU" sz="1600" b="0" dirty="0">
                <a:latin typeface="+mj-lt"/>
              </a:rPr>
              <a:t>/LDAP Интегратор» позволяет: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13725" y="1243459"/>
            <a:ext cx="80277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«</a:t>
            </a:r>
            <a:r>
              <a:rPr lang="ru-RU" sz="1600" b="0" dirty="0" err="1">
                <a:latin typeface="+mj-lt"/>
              </a:rPr>
              <a:t>Active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b="0" dirty="0" err="1">
                <a:latin typeface="+mj-lt"/>
              </a:rPr>
              <a:t>Directory</a:t>
            </a:r>
            <a:r>
              <a:rPr lang="ru-RU" sz="1600" b="0" dirty="0">
                <a:latin typeface="+mj-lt"/>
              </a:rPr>
              <a:t>/LDAP Интегратор» предназначен для интеграции «Битрикс: Управление сайтом» в корпоративную сеть и централизации управления группами пользователей корпоративной информационной системы.</a:t>
            </a:r>
          </a:p>
        </p:txBody>
      </p:sp>
      <p:pic>
        <p:nvPicPr>
          <p:cNvPr id="8" name="Picture 12" descr="ld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971800"/>
            <a:ext cx="3962400" cy="16652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 dirty="0">
                <a:latin typeface="Calibri" pitchFamily="34" charset="0"/>
                <a:cs typeface="Calibri" pitchFamily="34" charset="0"/>
              </a:rPr>
              <a:t>AD/LDAP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2625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22548" y="1308002"/>
            <a:ext cx="84139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0" dirty="0">
                <a:solidFill>
                  <a:srgbClr val="1C1C1C"/>
                </a:solidFill>
                <a:latin typeface="+mj-lt"/>
              </a:rPr>
              <a:t>Модуль компрессии при передаче данных между сервером и клиентом компрессирует страницы для ускорения вывода содержания сайта пользователям. Модуль в несколько раз уменьшает объем передаваемых HTML-данных между сайтом и браузером клиента, что существенно увеличивает скорость работы как для посетителей, так и для администраторов сайта. </a:t>
            </a:r>
          </a:p>
          <a:p>
            <a:pPr eaLnBrk="0" hangingPunct="0">
              <a:defRPr/>
            </a:pPr>
            <a:endParaRPr lang="ru-RU" sz="1600" b="0" dirty="0">
              <a:solidFill>
                <a:srgbClr val="1C1C1C"/>
              </a:solidFill>
              <a:latin typeface="+mj-lt"/>
            </a:endParaRPr>
          </a:p>
          <a:p>
            <a:pPr eaLnBrk="0" hangingPunct="0">
              <a:defRPr/>
            </a:pPr>
            <a:r>
              <a:rPr lang="ru-RU" sz="1600" b="0" dirty="0">
                <a:solidFill>
                  <a:srgbClr val="1C1C1C"/>
                </a:solidFill>
                <a:latin typeface="+mj-lt"/>
              </a:rPr>
              <a:t>Возможности модуля: 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622548" y="3124200"/>
            <a:ext cx="5168652" cy="32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модуль компрессии позволяет в несколько раз (от 4 до 20)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уменьшить объем передаваемых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html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-данных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между сервером и браузером клиента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работает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незаметно для клиента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и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не требует установки никаких дополнительных модулей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в браузер клиента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безошибочно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определяет, поддерживает ли браузер или прокси-сервер клиента компрессию данных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существенно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увеличивает скорость работы с сайтом</a:t>
            </a:r>
            <a:endParaRPr lang="ru-RU" sz="1400" b="0" dirty="0">
              <a:solidFill>
                <a:srgbClr val="1C1C1C"/>
              </a:solidFill>
              <a:latin typeface="+mj-lt"/>
            </a:endParaRP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совместим с любым хостингом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и использует стандартные модули PHP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минимально загружает процессоры веб-сервера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обрабатывает ряд ошибок браузера MS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Internet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Explorer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5.0, 5.5 и 6.0, что является необходимым условием для корректной работы компрессии в IE.</a:t>
            </a:r>
            <a:r>
              <a:rPr lang="ru-RU" sz="1400" dirty="0">
                <a:latin typeface="+mj-lt"/>
              </a:rPr>
              <a:t> </a:t>
            </a: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5705475" y="5439489"/>
            <a:ext cx="3209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+mj-lt"/>
              </a:rPr>
              <a:t>Компрессия данных для увеличения скорости работы сайта </a:t>
            </a:r>
          </a:p>
        </p:txBody>
      </p:sp>
      <p:pic>
        <p:nvPicPr>
          <p:cNvPr id="34822" name="Picture 7" descr="comp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0"/>
            <a:ext cx="2749550" cy="2286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Компрессия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2" y="143914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olna\Downloads\картинки\9170719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98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Совместимость с «облаками»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lia\Downloads\10299799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04" y="1677818"/>
            <a:ext cx="4045150" cy="31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Совместимость с «облаками»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84425"/>
            <a:ext cx="462190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latin typeface="+mn-lt"/>
              </a:rPr>
              <a:t>Современная система управления сайтами должна работать  в облачной инфраструктуре, использовать сервисы, масштабироваться  и быть готовой к разработке облачного сервиса.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контентом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3" y="5002121"/>
            <a:ext cx="31623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Поддержка «облачных хранилищ»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00295" y="1294374"/>
            <a:ext cx="777352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0" dirty="0" smtClean="0">
                <a:latin typeface="+mn-lt"/>
              </a:rPr>
              <a:t>«1С-Битрикс» поддерживает «облачные хранилища» </a:t>
            </a:r>
            <a:r>
              <a:rPr lang="en-US" sz="2400" b="0" dirty="0" smtClean="0">
                <a:latin typeface="+mn-lt"/>
              </a:rPr>
              <a:t>Google Storage,</a:t>
            </a:r>
            <a:r>
              <a:rPr lang="ru-RU" sz="2400" b="0" dirty="0" smtClean="0">
                <a:latin typeface="+mn-lt"/>
              </a:rPr>
              <a:t> </a:t>
            </a:r>
            <a:r>
              <a:rPr lang="en-US" sz="2400" b="0" dirty="0" smtClean="0">
                <a:latin typeface="+mn-lt"/>
              </a:rPr>
              <a:t>Amazon S3, Windows Azure Storage </a:t>
            </a:r>
            <a:r>
              <a:rPr lang="ru-RU" sz="2400" b="0" dirty="0" smtClean="0">
                <a:latin typeface="+mn-lt"/>
              </a:rPr>
              <a:t>от </a:t>
            </a:r>
            <a:r>
              <a:rPr lang="en-US" sz="2400" b="0" dirty="0" smtClean="0">
                <a:latin typeface="+mn-lt"/>
              </a:rPr>
              <a:t>Microsoft, </a:t>
            </a:r>
            <a:r>
              <a:rPr lang="en-US" sz="2400" b="0" dirty="0" err="1" smtClean="0">
                <a:latin typeface="+mn-lt"/>
              </a:rPr>
              <a:t>RackSpace</a:t>
            </a:r>
            <a:r>
              <a:rPr lang="en-US" sz="2400" b="0" dirty="0" smtClean="0">
                <a:latin typeface="+mn-lt"/>
              </a:rPr>
              <a:t>, </a:t>
            </a:r>
            <a:r>
              <a:rPr lang="en-US" sz="2400" b="0" dirty="0" err="1" smtClean="0">
                <a:latin typeface="+mn-lt"/>
              </a:rPr>
              <a:t>OpenStack</a:t>
            </a:r>
            <a:r>
              <a:rPr lang="ru-RU" sz="2400" b="0" dirty="0" smtClean="0">
                <a:latin typeface="+mn-lt"/>
              </a:rPr>
              <a:t> и другие.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9" y="2590543"/>
            <a:ext cx="33147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41" y="2638167"/>
            <a:ext cx="3543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5" y="4110440"/>
            <a:ext cx="4002264" cy="7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79" y="4485169"/>
            <a:ext cx="1537518" cy="164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8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Natalia\Downloads\10181904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37" y="1877981"/>
            <a:ext cx="4570771" cy="36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96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Хранение данных в «облаках»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753" y="1295400"/>
            <a:ext cx="40409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dirty="0" smtClean="0">
                <a:latin typeface="Calibri"/>
                <a:cs typeface="Calibri"/>
              </a:rPr>
              <a:t>Одновременно можно хранить разные файлы в разных «облачных хранилищах</a:t>
            </a:r>
            <a:r>
              <a:rPr lang="ru-RU" sz="2200" b="0" dirty="0">
                <a:latin typeface="Calibri"/>
                <a:cs typeface="Calibri"/>
              </a:rPr>
              <a:t>». </a:t>
            </a:r>
            <a:r>
              <a:rPr lang="ru-RU" sz="2200" b="0" dirty="0" smtClean="0">
                <a:latin typeface="Calibri"/>
                <a:cs typeface="Calibri"/>
              </a:rPr>
              <a:t>Например, все </a:t>
            </a:r>
            <a:r>
              <a:rPr lang="ru-RU" sz="2200" b="0" dirty="0">
                <a:latin typeface="Calibri"/>
                <a:cs typeface="Calibri"/>
              </a:rPr>
              <a:t>файлы «весом» больше 100 Мб перемещать в «облако» </a:t>
            </a:r>
            <a:r>
              <a:rPr lang="ru-RU" sz="2200" b="0" dirty="0" err="1">
                <a:latin typeface="Calibri"/>
                <a:cs typeface="Calibri"/>
              </a:rPr>
              <a:t>Google</a:t>
            </a:r>
            <a:r>
              <a:rPr lang="ru-RU" sz="2200" b="0" dirty="0">
                <a:latin typeface="Calibri"/>
                <a:cs typeface="Calibri"/>
              </a:rPr>
              <a:t> </a:t>
            </a:r>
            <a:r>
              <a:rPr lang="ru-RU" sz="2200" b="0" dirty="0" err="1">
                <a:latin typeface="Calibri"/>
                <a:cs typeface="Calibri"/>
              </a:rPr>
              <a:t>Storage</a:t>
            </a:r>
            <a:r>
              <a:rPr lang="ru-RU" sz="2200" b="0" dirty="0">
                <a:latin typeface="Calibri"/>
                <a:cs typeface="Calibri"/>
              </a:rPr>
              <a:t>, а все видео - в </a:t>
            </a:r>
            <a:r>
              <a:rPr lang="ru-RU" sz="2200" b="0" dirty="0" err="1">
                <a:latin typeface="Calibri"/>
                <a:cs typeface="Calibri"/>
              </a:rPr>
              <a:t>Amazon</a:t>
            </a:r>
            <a:r>
              <a:rPr lang="ru-RU" sz="2200" b="0" dirty="0">
                <a:latin typeface="Calibri"/>
                <a:cs typeface="Calibri"/>
              </a:rPr>
              <a:t> S3. </a:t>
            </a:r>
            <a:endParaRPr lang="ru-RU" sz="2200" b="0" dirty="0" smtClean="0">
              <a:latin typeface="Calibri"/>
              <a:cs typeface="Calibri"/>
            </a:endParaRPr>
          </a:p>
          <a:p>
            <a:endParaRPr lang="ru-RU" sz="2200" b="0" dirty="0" smtClean="0">
              <a:latin typeface="Calibri"/>
              <a:cs typeface="Calibri"/>
            </a:endParaRPr>
          </a:p>
          <a:p>
            <a:r>
              <a:rPr lang="ru-RU" sz="2200" b="0" dirty="0" smtClean="0">
                <a:latin typeface="Calibri"/>
                <a:cs typeface="Calibri"/>
              </a:rPr>
              <a:t>При использовании «</a:t>
            </a:r>
            <a:r>
              <a:rPr lang="ru-RU" sz="2200" b="0" dirty="0" err="1" smtClean="0">
                <a:latin typeface="Calibri"/>
                <a:cs typeface="Calibri"/>
              </a:rPr>
              <a:t>Медиатеки</a:t>
            </a:r>
            <a:r>
              <a:rPr lang="ru-RU" sz="2200" b="0" dirty="0" smtClean="0">
                <a:latin typeface="Calibri"/>
                <a:cs typeface="Calibri"/>
              </a:rPr>
              <a:t>» все файлы могут храниться в облаках и доставляться мгновенно с помощью </a:t>
            </a:r>
            <a:r>
              <a:rPr lang="en-US" sz="2200" b="0" dirty="0" smtClean="0">
                <a:latin typeface="Calibri"/>
                <a:cs typeface="Calibri"/>
              </a:rPr>
              <a:t>CDN-</a:t>
            </a:r>
            <a:r>
              <a:rPr lang="ru-RU" sz="2200" b="0" dirty="0" smtClean="0">
                <a:latin typeface="Calibri"/>
                <a:cs typeface="Calibri"/>
              </a:rPr>
              <a:t>сетей </a:t>
            </a:r>
            <a:r>
              <a:rPr lang="en-US" sz="2200" b="0" dirty="0" smtClean="0">
                <a:latin typeface="Calibri"/>
                <a:cs typeface="Calibri"/>
              </a:rPr>
              <a:t>Google, Microsoft, Clodo.ru </a:t>
            </a:r>
            <a:r>
              <a:rPr lang="ru-RU" sz="2200" b="0" dirty="0" smtClean="0">
                <a:latin typeface="Calibri"/>
                <a:cs typeface="Calibri"/>
              </a:rPr>
              <a:t>и други</a:t>
            </a:r>
            <a:r>
              <a:rPr lang="ru-RU" sz="2200" b="0" dirty="0">
                <a:latin typeface="Calibri"/>
                <a:cs typeface="Calibri"/>
              </a:rPr>
              <a:t>х</a:t>
            </a:r>
            <a:r>
              <a:rPr lang="ru-RU" sz="2200" b="0" dirty="0" smtClean="0">
                <a:latin typeface="Calibri"/>
                <a:cs typeface="Calibri"/>
              </a:rPr>
              <a:t>.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3065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работы с файлами в облаках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385854"/>
            <a:ext cx="38414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n-lt"/>
              </a:rPr>
              <a:t>Простой </a:t>
            </a:r>
            <a:r>
              <a:rPr lang="ru-RU" sz="2000" b="0" dirty="0">
                <a:latin typeface="+mn-lt"/>
              </a:rPr>
              <a:t>и удобный интерфейс </a:t>
            </a:r>
            <a:r>
              <a:rPr lang="ru-RU" sz="2000" b="0" dirty="0" smtClean="0">
                <a:latin typeface="+mn-lt"/>
              </a:rPr>
              <a:t>для работы с файлами в </a:t>
            </a:r>
            <a:r>
              <a:rPr lang="ru-RU" sz="2000" b="0" dirty="0">
                <a:latin typeface="+mn-lt"/>
              </a:rPr>
              <a:t>«</a:t>
            </a:r>
            <a:r>
              <a:rPr lang="ru-RU" sz="2000" b="0" dirty="0" smtClean="0">
                <a:latin typeface="+mn-lt"/>
              </a:rPr>
              <a:t>облачных» аккаунтах </a:t>
            </a:r>
          </a:p>
          <a:p>
            <a:r>
              <a:rPr lang="ru-RU" sz="2400" b="0" dirty="0" smtClean="0">
                <a:latin typeface="+mn-lt"/>
              </a:rPr>
              <a:t>(</a:t>
            </a:r>
            <a:r>
              <a:rPr lang="ru-RU" sz="2400" b="0" dirty="0" err="1">
                <a:latin typeface="+mn-lt"/>
              </a:rPr>
              <a:t>Google</a:t>
            </a:r>
            <a:r>
              <a:rPr lang="ru-RU" sz="2400" b="0" dirty="0">
                <a:latin typeface="+mn-lt"/>
              </a:rPr>
              <a:t> </a:t>
            </a:r>
            <a:r>
              <a:rPr lang="ru-RU" sz="2400" b="0" dirty="0" err="1">
                <a:latin typeface="+mn-lt"/>
              </a:rPr>
              <a:t>Storage</a:t>
            </a:r>
            <a:r>
              <a:rPr lang="ru-RU" sz="2400" b="0" dirty="0">
                <a:latin typeface="+mn-lt"/>
              </a:rPr>
              <a:t>, </a:t>
            </a:r>
            <a:r>
              <a:rPr lang="ru-RU" sz="2400" b="0" dirty="0" err="1">
                <a:latin typeface="+mn-lt"/>
              </a:rPr>
              <a:t>Amazon</a:t>
            </a:r>
            <a:r>
              <a:rPr lang="ru-RU" sz="2400" b="0" dirty="0">
                <a:latin typeface="+mn-lt"/>
              </a:rPr>
              <a:t> S3, </a:t>
            </a:r>
            <a:r>
              <a:rPr lang="ru-RU" sz="2400" b="0" dirty="0" smtClean="0">
                <a:latin typeface="+mn-lt"/>
              </a:rPr>
              <a:t>открытый проект </a:t>
            </a:r>
            <a:r>
              <a:rPr lang="ru-RU" sz="2400" b="0" dirty="0" err="1">
                <a:latin typeface="+mn-lt"/>
              </a:rPr>
              <a:t>OpenStack</a:t>
            </a:r>
            <a:r>
              <a:rPr lang="ru-RU" sz="2400" b="0" dirty="0">
                <a:latin typeface="+mn-lt"/>
              </a:rPr>
              <a:t> и </a:t>
            </a:r>
            <a:r>
              <a:rPr lang="ru-RU" sz="2400" b="0" dirty="0" smtClean="0">
                <a:latin typeface="+mn-lt"/>
              </a:rPr>
              <a:t>другие, </a:t>
            </a:r>
            <a:r>
              <a:rPr lang="ru-RU" sz="2400" b="0" dirty="0">
                <a:latin typeface="+mn-lt"/>
              </a:rPr>
              <a:t>а также </a:t>
            </a:r>
            <a:r>
              <a:rPr lang="ru-RU" sz="2400" b="0" dirty="0" smtClean="0">
                <a:latin typeface="+mn-lt"/>
              </a:rPr>
              <a:t>CDN</a:t>
            </a:r>
            <a:r>
              <a:rPr lang="ru-RU" sz="2400" b="0" dirty="0">
                <a:latin typeface="+mn-lt"/>
              </a:rPr>
              <a:t>, </a:t>
            </a:r>
            <a:r>
              <a:rPr lang="ru-RU" sz="2400" b="0" dirty="0" smtClean="0">
                <a:latin typeface="+mn-lt"/>
              </a:rPr>
              <a:t>интегрированные </a:t>
            </a:r>
            <a:r>
              <a:rPr lang="ru-RU" sz="2400" b="0" dirty="0">
                <a:latin typeface="+mn-lt"/>
              </a:rPr>
              <a:t>с этими «облачными хранилищами»</a:t>
            </a:r>
            <a:r>
              <a:rPr lang="ru-RU" sz="2400" b="0" dirty="0" smtClean="0">
                <a:latin typeface="+mn-lt"/>
              </a:rPr>
              <a:t>)</a:t>
            </a:r>
          </a:p>
          <a:p>
            <a:endParaRPr lang="ru-RU" sz="2000" b="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0" dirty="0" smtClean="0">
                <a:latin typeface="+mn-lt"/>
              </a:rPr>
              <a:t>Перемещение файлов из структуры сайта в облако</a:t>
            </a:r>
            <a:endParaRPr lang="ru-RU" sz="2000" b="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0" dirty="0" smtClean="0">
                <a:latin typeface="+mn-lt"/>
              </a:rPr>
              <a:t>Загрузка в облако больших файлов </a:t>
            </a:r>
            <a:endParaRPr lang="ru-RU" sz="2000" b="0" dirty="0">
              <a:latin typeface="+mn-lt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2143" t="8728" r="39174" b="2502"/>
          <a:stretch/>
        </p:blipFill>
        <p:spPr>
          <a:xfrm>
            <a:off x="6084168" y="1316765"/>
            <a:ext cx="2770737" cy="3656992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587" y="2218477"/>
            <a:ext cx="4046220" cy="304038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64158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rgbClr val="000000"/>
                </a:solidFill>
                <a:latin typeface="+mn-lt"/>
              </a:rPr>
              <a:t>Резервное копирование сайта </a:t>
            </a:r>
            <a:r>
              <a:rPr lang="ru-RU" sz="2800" b="0" dirty="0">
                <a:solidFill>
                  <a:srgbClr val="000000"/>
                </a:solidFill>
                <a:latin typeface="+mn-lt"/>
              </a:rPr>
              <a:t>в </a:t>
            </a:r>
            <a:r>
              <a:rPr lang="ru-RU" sz="2800" b="0" dirty="0" smtClean="0">
                <a:solidFill>
                  <a:srgbClr val="000000"/>
                </a:solidFill>
                <a:latin typeface="+mn-lt"/>
              </a:rPr>
              <a:t>«облако» </a:t>
            </a:r>
            <a:r>
              <a:rPr lang="ru-RU" sz="2800" b="0" dirty="0">
                <a:solidFill>
                  <a:srgbClr val="000000"/>
                </a:solidFill>
                <a:latin typeface="+mn-lt"/>
              </a:rPr>
              <a:t>и </a:t>
            </a:r>
            <a:r>
              <a:rPr lang="ru-RU" sz="2800" b="0" dirty="0" smtClean="0">
                <a:solidFill>
                  <a:srgbClr val="000000"/>
                </a:solidFill>
                <a:latin typeface="+mn-lt"/>
              </a:rPr>
              <a:t>восстановление из «облака</a:t>
            </a:r>
            <a:r>
              <a:rPr lang="ru-RU" sz="2800" b="0" dirty="0">
                <a:solidFill>
                  <a:srgbClr val="000000"/>
                </a:solidFill>
                <a:latin typeface="+mn-lt"/>
              </a:rPr>
              <a:t>» </a:t>
            </a:r>
            <a:r>
              <a:rPr lang="ru-RU" sz="1400" b="0" dirty="0">
                <a:solidFill>
                  <a:srgbClr val="000000"/>
                </a:solidFill>
                <a:latin typeface="+mn-lt"/>
              </a:rPr>
              <a:t>(в России облачные хранилища поддерживают </a:t>
            </a:r>
            <a:r>
              <a:rPr lang="en-US" sz="1400" b="0" dirty="0" err="1">
                <a:solidFill>
                  <a:srgbClr val="000000"/>
                </a:solidFill>
                <a:latin typeface="+mn-lt"/>
              </a:rPr>
              <a:t>Clodo</a:t>
            </a:r>
            <a:r>
              <a:rPr lang="en-US" sz="14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400" b="0" dirty="0">
                <a:solidFill>
                  <a:srgbClr val="000000"/>
                </a:solidFill>
                <a:latin typeface="+mn-lt"/>
              </a:rPr>
              <a:t>и </a:t>
            </a:r>
            <a:r>
              <a:rPr lang="en-US" sz="1400" b="0" dirty="0" err="1">
                <a:solidFill>
                  <a:srgbClr val="000000"/>
                </a:solidFill>
                <a:latin typeface="+mn-lt"/>
              </a:rPr>
              <a:t>Selectel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)</a:t>
            </a:r>
            <a:endParaRPr lang="ru-RU" sz="1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dirty="0">
                <a:solidFill>
                  <a:srgbClr val="000000"/>
                </a:solidFill>
                <a:latin typeface="+mn-lt"/>
              </a:rPr>
              <a:t>Облачное 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хранилище (</a:t>
            </a:r>
            <a:r>
              <a:rPr lang="ru-RU" sz="1400" b="0" dirty="0" err="1" smtClean="0">
                <a:solidFill>
                  <a:srgbClr val="000000"/>
                </a:solidFill>
                <a:latin typeface="+mn-lt"/>
              </a:rPr>
              <a:t>бэкап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)</a:t>
            </a:r>
            <a:endParaRPr lang="ru-RU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dirty="0">
                <a:solidFill>
                  <a:srgbClr val="000000"/>
                </a:solidFill>
                <a:latin typeface="+mn-lt"/>
              </a:rPr>
              <a:t>Облачное 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хранилище (файлы)</a:t>
            </a:r>
            <a:endParaRPr lang="ru-RU" sz="14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Резервное копирование 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Восстановление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Резервное копирование 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Восстановление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4192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одержимое 3"/>
          <p:cNvSpPr txBox="1">
            <a:spLocks/>
          </p:cNvSpPr>
          <p:nvPr/>
        </p:nvSpPr>
        <p:spPr bwMode="auto">
          <a:xfrm>
            <a:off x="552454" y="1362094"/>
            <a:ext cx="6934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SzPct val="60000"/>
            </a:pPr>
            <a:r>
              <a:rPr lang="ru-RU" sz="2000" b="0" dirty="0" smtClean="0">
                <a:latin typeface="Calibri"/>
                <a:cs typeface="Calibri"/>
              </a:rPr>
              <a:t>Каждому лицензионному ключу </a:t>
            </a:r>
            <a:r>
              <a:rPr lang="ru-RU" sz="2000" dirty="0" smtClean="0">
                <a:latin typeface="Calibri"/>
                <a:cs typeface="Calibri"/>
              </a:rPr>
              <a:t>бесплатно</a:t>
            </a:r>
            <a:r>
              <a:rPr lang="ru-RU" sz="2000" b="0" dirty="0" smtClean="0">
                <a:latin typeface="Calibri"/>
                <a:cs typeface="Calibri"/>
              </a:rPr>
              <a:t> выделено место в облаке (в зависимости от редакции).</a:t>
            </a:r>
            <a:endParaRPr lang="ru-RU" sz="2000" b="0" dirty="0">
              <a:latin typeface="Calibri"/>
              <a:cs typeface="Calibri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73858"/>
              </p:ext>
            </p:extLst>
          </p:nvPr>
        </p:nvGraphicFramePr>
        <p:xfrm>
          <a:off x="290504" y="2333646"/>
          <a:ext cx="44196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/>
                <a:gridCol w="2057400"/>
              </a:tblGrid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Место в облаке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500 Мб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3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 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25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1" name="Содержимое 3"/>
          <p:cNvSpPr txBox="1">
            <a:spLocks/>
          </p:cNvSpPr>
          <p:nvPr/>
        </p:nvSpPr>
        <p:spPr bwMode="auto">
          <a:xfrm>
            <a:off x="203067" y="5129231"/>
            <a:ext cx="68246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60000"/>
              <a:buFontTx/>
              <a:buNone/>
            </a:pPr>
            <a:r>
              <a:rPr lang="ru-RU" sz="1800" b="0" dirty="0" smtClean="0">
                <a:latin typeface="Calibri"/>
                <a:cs typeface="Calibri"/>
              </a:rPr>
              <a:t>Хранение </a:t>
            </a:r>
            <a:r>
              <a:rPr lang="ru-RU" sz="1800" b="0" dirty="0" err="1" smtClean="0">
                <a:latin typeface="Calibri"/>
                <a:cs typeface="Calibri"/>
              </a:rPr>
              <a:t>бэкапа</a:t>
            </a:r>
            <a:r>
              <a:rPr lang="ru-RU" sz="1800" b="0" dirty="0" smtClean="0">
                <a:latin typeface="Calibri"/>
                <a:cs typeface="Calibri"/>
              </a:rPr>
              <a:t> в облаке «1С-Битрикс» полностью безопасно. У нас нет доступа к этим данным. 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23554" name="Picture 2" descr="C:\Users\Аня\AppData\Local\Microsoft\Windows\Temporary Internet Files\Content.Outlook\36VJRQY6\screen_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7" y="2347910"/>
            <a:ext cx="395895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1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Автоматический </a:t>
            </a:r>
            <a:r>
              <a:rPr lang="ru-RU" sz="3200" b="1" dirty="0" err="1" smtClean="0">
                <a:cs typeface="Calibri"/>
              </a:rPr>
              <a:t>бэкап</a:t>
            </a:r>
            <a:r>
              <a:rPr lang="ru-RU" sz="3200" b="1" dirty="0" smtClean="0"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9145" y="320019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013" y="2674847"/>
            <a:ext cx="482884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11000 клиентов </a:t>
            </a:r>
            <a:r>
              <a:rPr lang="ru-RU" sz="2000" b="0" dirty="0" smtClean="0">
                <a:latin typeface="+mn-lt"/>
              </a:rPr>
              <a:t>пробовали </a:t>
            </a:r>
            <a:r>
              <a:rPr lang="ru-RU" sz="2000" b="0" dirty="0">
                <a:latin typeface="+mn-lt"/>
              </a:rPr>
              <a:t>или пользуются регулярно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Более 9 Тб </a:t>
            </a:r>
            <a:r>
              <a:rPr lang="ru-RU" sz="2000" b="0" dirty="0">
                <a:latin typeface="+mn-lt"/>
              </a:rPr>
              <a:t>- общий объем </a:t>
            </a:r>
            <a:r>
              <a:rPr lang="ru-RU" sz="2000" b="0" dirty="0" err="1" smtClean="0">
                <a:latin typeface="+mn-lt"/>
              </a:rPr>
              <a:t>бэкапов</a:t>
            </a:r>
            <a:r>
              <a:rPr lang="ru-RU" sz="2000" b="0" dirty="0" smtClean="0">
                <a:latin typeface="+mn-lt"/>
              </a:rPr>
              <a:t> в облаке</a:t>
            </a:r>
            <a:endParaRPr lang="ru-RU" sz="2000" b="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012" y="1352779"/>
            <a:ext cx="5486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+mn-lt"/>
              </a:rPr>
              <a:t>Облачный </a:t>
            </a:r>
            <a:r>
              <a:rPr lang="ru-RU" sz="2000" b="0" dirty="0">
                <a:solidFill>
                  <a:srgbClr val="000000"/>
                </a:solidFill>
                <a:latin typeface="+mn-lt"/>
              </a:rPr>
              <a:t>сервис, который обеспечивает автоматическое резервное </a:t>
            </a:r>
            <a:r>
              <a:rPr lang="ru-RU" sz="2000" b="0" dirty="0" smtClean="0">
                <a:solidFill>
                  <a:srgbClr val="000000"/>
                </a:solidFill>
                <a:latin typeface="+mn-lt"/>
              </a:rPr>
              <a:t>копирование в облако 1С-Битрикс по расписанию!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420" y="4038600"/>
            <a:ext cx="533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60000"/>
            </a:pPr>
            <a:endParaRPr lang="ru-RU" sz="2000" b="0" dirty="0">
              <a:latin typeface="+mn-lt"/>
              <a:cs typeface="Calibri"/>
            </a:endParaRPr>
          </a:p>
          <a:p>
            <a:pPr>
              <a:buSzPct val="60000"/>
            </a:pPr>
            <a:r>
              <a:rPr lang="ru-RU" sz="2000" b="0" dirty="0">
                <a:latin typeface="+mn-lt"/>
                <a:cs typeface="Calibri"/>
              </a:rPr>
              <a:t>С облачным </a:t>
            </a:r>
            <a:r>
              <a:rPr lang="ru-RU" sz="2000" b="0" dirty="0" err="1">
                <a:latin typeface="+mn-lt"/>
                <a:cs typeface="Calibri"/>
              </a:rPr>
              <a:t>бэкапом</a:t>
            </a:r>
            <a:r>
              <a:rPr lang="ru-RU" sz="2000" b="0" dirty="0">
                <a:latin typeface="+mn-lt"/>
                <a:cs typeface="Calibri"/>
              </a:rPr>
              <a:t> договоров не нужно, настроек не нужно, </a:t>
            </a:r>
            <a:r>
              <a:rPr lang="ru-RU" sz="2000" b="0" dirty="0" err="1" smtClean="0">
                <a:latin typeface="+mn-lt"/>
                <a:cs typeface="Calibri"/>
              </a:rPr>
              <a:t>бэкап</a:t>
            </a:r>
            <a:r>
              <a:rPr lang="ru-RU" sz="2000" b="0" dirty="0" smtClean="0">
                <a:latin typeface="+mn-lt"/>
                <a:cs typeface="Calibri"/>
              </a:rPr>
              <a:t> </a:t>
            </a:r>
            <a:r>
              <a:rPr lang="ru-RU" sz="2000" b="0" dirty="0">
                <a:latin typeface="+mn-lt"/>
                <a:cs typeface="Calibri"/>
              </a:rPr>
              <a:t>сразу сохраняется в облаке «1С-Битрикс». </a:t>
            </a:r>
          </a:p>
        </p:txBody>
      </p:sp>
      <p:pic>
        <p:nvPicPr>
          <p:cNvPr id="11" name="Изображение 10" descr="13110193_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05000"/>
            <a:ext cx="3429000" cy="3429000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14846799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8976" y="4114800"/>
            <a:ext cx="3045024" cy="2296186"/>
          </a:xfrm>
          <a:prstGeom prst="rect">
            <a:avLst/>
          </a:prstGeom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111751"/>
            <a:ext cx="5790989" cy="72644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cs typeface="Calibri"/>
              </a:rPr>
              <a:t>Дополнительное место для </a:t>
            </a:r>
            <a:r>
              <a:rPr lang="ru-RU" sz="3200" b="1" dirty="0" err="1" smtClean="0">
                <a:cs typeface="Calibri"/>
              </a:rPr>
              <a:t>бэкапа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9145" y="320019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992500"/>
              </p:ext>
            </p:extLst>
          </p:nvPr>
        </p:nvGraphicFramePr>
        <p:xfrm>
          <a:off x="304800" y="1524000"/>
          <a:ext cx="6019589" cy="2861608"/>
        </p:xfrm>
        <a:graphic>
          <a:graphicData uri="http://schemas.openxmlformats.org/drawingml/2006/table">
            <a:tbl>
              <a:tblPr/>
              <a:tblGrid>
                <a:gridCol w="1970519"/>
                <a:gridCol w="1545613"/>
                <a:gridCol w="2503457"/>
              </a:tblGrid>
              <a:tr h="34049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Место в облаке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Цена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Скидки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840372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100 Гб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9900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руб./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840372">
                <a:tc>
                  <a:txBody>
                    <a:bodyPr/>
                    <a:lstStyle/>
                    <a:p>
                      <a:pPr algn="l" fontAlgn="b"/>
                      <a:endParaRPr lang="bg-BG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bg-BG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 </a:t>
                      </a:r>
                      <a:r>
                        <a:rPr lang="bg-BG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пакетов (от 500 Гб</a:t>
                      </a:r>
                      <a:r>
                        <a:rPr lang="bg-BG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r>
                        <a:rPr lang="bg-BG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bg-B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44550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 /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скидка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 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8910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 за 100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Гб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372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пакетов (от 1 Тб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74250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руб./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скидка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7425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 за 100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Гб</a:t>
                      </a:r>
                    </a:p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6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8326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Инспектор сайта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442" y="1370262"/>
            <a:ext cx="4100639" cy="490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+mn-lt"/>
              </a:rPr>
              <a:t>Инспектор сайта </a:t>
            </a:r>
            <a:r>
              <a:rPr lang="ru-RU" sz="1800" b="0" dirty="0" smtClean="0">
                <a:latin typeface="+mn-lt"/>
              </a:rPr>
              <a:t>- </a:t>
            </a:r>
            <a:r>
              <a:rPr lang="ru-RU" sz="1800" b="0" dirty="0">
                <a:latin typeface="+mn-lt"/>
              </a:rPr>
              <a:t>облачный сервис по </a:t>
            </a:r>
            <a:r>
              <a:rPr lang="ru-RU" sz="1800" b="0" dirty="0" smtClean="0">
                <a:latin typeface="+mn-lt"/>
              </a:rPr>
              <a:t>мониторингу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+mn-lt"/>
              </a:rPr>
              <a:t>Раз </a:t>
            </a:r>
            <a:r>
              <a:rPr lang="ru-RU" sz="1800" b="0" dirty="0">
                <a:latin typeface="+mn-lt"/>
              </a:rPr>
              <a:t>в 5 минут мы проверяем доступность из двух географических точек и фиксируем, работает </a:t>
            </a:r>
            <a:r>
              <a:rPr lang="ru-RU" sz="1800" b="0" dirty="0" smtClean="0">
                <a:latin typeface="+mn-lt"/>
              </a:rPr>
              <a:t>ли сайт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+mn-lt"/>
              </a:rPr>
              <a:t>Раз </a:t>
            </a:r>
            <a:r>
              <a:rPr lang="ru-RU" sz="1800" b="0" dirty="0">
                <a:latin typeface="+mn-lt"/>
              </a:rPr>
              <a:t>в день проверяем срок действия </a:t>
            </a:r>
            <a:r>
              <a:rPr lang="ru-RU" sz="1800" b="0" dirty="0" smtClean="0">
                <a:latin typeface="+mn-lt"/>
              </a:rPr>
              <a:t>домена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+mn-lt"/>
              </a:rPr>
              <a:t>Раз в день проверяем срок SSL</a:t>
            </a:r>
            <a:r>
              <a:rPr lang="ru-RU" sz="1800" b="0" dirty="0">
                <a:latin typeface="+mn-lt"/>
              </a:rPr>
              <a:t>-</a:t>
            </a:r>
            <a:r>
              <a:rPr lang="ru-RU" sz="1800" b="0" dirty="0" smtClean="0">
                <a:latin typeface="+mn-lt"/>
              </a:rPr>
              <a:t>сертификата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+mn-lt"/>
              </a:rPr>
              <a:t>Раз в день проверяем срок действия ключа «1С-Битрикс»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+mn-lt"/>
              </a:rPr>
              <a:t>и если что-то </a:t>
            </a:r>
            <a:r>
              <a:rPr lang="ru-RU" sz="1800" b="0" dirty="0">
                <a:solidFill>
                  <a:srgbClr val="000000"/>
                </a:solidFill>
                <a:latin typeface="+mn-lt"/>
              </a:rPr>
              <a:t>не так, шлем </a:t>
            </a:r>
            <a:r>
              <a:rPr lang="en-US" sz="1800" b="0" dirty="0" smtClean="0">
                <a:solidFill>
                  <a:srgbClr val="000000"/>
                </a:solidFill>
                <a:latin typeface="+mn-lt"/>
              </a:rPr>
              <a:t>push</a:t>
            </a:r>
            <a:r>
              <a:rPr lang="ru-RU" sz="1800" b="0" dirty="0" smtClean="0">
                <a:solidFill>
                  <a:srgbClr val="000000"/>
                </a:solidFill>
                <a:latin typeface="+mn-lt"/>
              </a:rPr>
              <a:t>-уведомление</a:t>
            </a:r>
            <a:r>
              <a:rPr lang="en-US" sz="18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800" b="0" dirty="0" smtClean="0">
                <a:solidFill>
                  <a:srgbClr val="000000"/>
                </a:solidFill>
                <a:latin typeface="+mn-lt"/>
              </a:rPr>
              <a:t>или </a:t>
            </a:r>
            <a:r>
              <a:rPr lang="ru-RU" sz="1800" b="0" dirty="0" err="1">
                <a:solidFill>
                  <a:srgbClr val="000000"/>
                </a:solidFill>
                <a:latin typeface="+mn-lt"/>
              </a:rPr>
              <a:t>e-</a:t>
            </a:r>
            <a:r>
              <a:rPr lang="ru-RU" sz="1800" b="0" dirty="0" err="1" smtClean="0">
                <a:solidFill>
                  <a:srgbClr val="000000"/>
                </a:solidFill>
                <a:latin typeface="+mn-lt"/>
              </a:rPr>
              <a:t>mail</a:t>
            </a:r>
            <a:r>
              <a:rPr lang="ru-RU" sz="1800" b="0" dirty="0" smtClean="0">
                <a:solidFill>
                  <a:srgbClr val="000000"/>
                </a:solidFill>
                <a:latin typeface="+mn-lt"/>
              </a:rPr>
              <a:t> </a:t>
            </a:r>
            <a:endParaRPr lang="ru-RU" sz="1800" b="0" dirty="0">
              <a:solidFill>
                <a:srgbClr val="000000"/>
              </a:solidFill>
              <a:latin typeface="+mn-lt"/>
            </a:endParaRPr>
          </a:p>
          <a:p>
            <a:endParaRPr lang="ru-RU" sz="1800" b="0" dirty="0">
              <a:latin typeface="+mn-lt"/>
            </a:endParaRPr>
          </a:p>
          <a:p>
            <a:r>
              <a:rPr lang="ru-RU" sz="1800" b="0" dirty="0">
                <a:latin typeface="+mn-lt"/>
              </a:rPr>
              <a:t>CMS впервые </a:t>
            </a:r>
            <a:r>
              <a:rPr lang="ru-RU" sz="1800" b="0" dirty="0" smtClean="0">
                <a:latin typeface="+mn-lt"/>
              </a:rPr>
              <a:t>обеспечено </a:t>
            </a:r>
            <a:r>
              <a:rPr lang="ru-RU" sz="1800" b="0" dirty="0">
                <a:latin typeface="+mn-lt"/>
              </a:rPr>
              <a:t>системой </a:t>
            </a:r>
            <a:r>
              <a:rPr lang="ru-RU" sz="1800" b="0" dirty="0" smtClean="0">
                <a:latin typeface="+mn-lt"/>
              </a:rPr>
              <a:t>мониторинга.</a:t>
            </a:r>
            <a:endParaRPr lang="ru-RU" sz="1800" b="0" dirty="0">
              <a:latin typeface="+mn-lt"/>
            </a:endParaRPr>
          </a:p>
        </p:txBody>
      </p:sp>
      <p:pic>
        <p:nvPicPr>
          <p:cNvPr id="2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284047" y="1522413"/>
            <a:ext cx="4859952" cy="3977187"/>
            <a:chOff x="4284047" y="1144871"/>
            <a:chExt cx="4859952" cy="3977187"/>
          </a:xfrm>
        </p:grpSpPr>
        <p:pic>
          <p:nvPicPr>
            <p:cNvPr id="26" name="Изображение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4047" y="1144871"/>
              <a:ext cx="4859952" cy="3977187"/>
            </a:xfrm>
            <a:prstGeom prst="rect">
              <a:avLst/>
            </a:prstGeom>
          </p:spPr>
        </p:pic>
        <p:pic>
          <p:nvPicPr>
            <p:cNvPr id="27" name="Изображение 26"/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l="1932"/>
            <a:stretch/>
          </p:blipFill>
          <p:spPr>
            <a:xfrm>
              <a:off x="7207250" y="3313148"/>
              <a:ext cx="1927223" cy="531722"/>
            </a:xfrm>
            <a:prstGeom prst="rect">
              <a:avLst/>
            </a:prstGeom>
          </p:spPr>
        </p:pic>
      </p:grpSp>
      <p:pic>
        <p:nvPicPr>
          <p:cNvPr id="28" name="Изображение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0" b="99015" l="4783" r="47717">
                        <a14:foregroundMark x1="35109" y1="3941" x2="35109" y2="3941"/>
                        <a14:foregroundMark x1="36848" y1="3941" x2="36848" y2="3941"/>
                        <a14:foregroundMark x1="42500" y1="5296" x2="42500" y2="5296"/>
                      </a14:backgroundRemoval>
                    </a14:imgEffect>
                  </a14:imgLayer>
                </a14:imgProps>
              </a:ext>
            </a:extLst>
          </a:blip>
          <a:srcRect r="51097"/>
          <a:stretch/>
        </p:blipFill>
        <p:spPr>
          <a:xfrm>
            <a:off x="4147440" y="3257415"/>
            <a:ext cx="1318149" cy="2379011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7890198" y="3257415"/>
            <a:ext cx="1318149" cy="2379011"/>
            <a:chOff x="5706708" y="1767542"/>
            <a:chExt cx="1510628" cy="2726400"/>
          </a:xfrm>
        </p:grpSpPr>
        <p:pic>
          <p:nvPicPr>
            <p:cNvPr id="30" name="Изображение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0" b="99015" l="4783" r="47717">
                          <a14:foregroundMark x1="35109" y1="3941" x2="35109" y2="3941"/>
                          <a14:foregroundMark x1="36848" y1="3941" x2="36848" y2="3941"/>
                          <a14:foregroundMark x1="42500" y1="5296" x2="42500" y2="5296"/>
                        </a14:backgroundRemoval>
                      </a14:imgEffect>
                    </a14:imgLayer>
                  </a14:imgProps>
                </a:ext>
              </a:extLst>
            </a:blip>
            <a:srcRect r="51097"/>
            <a:stretch/>
          </p:blipFill>
          <p:spPr>
            <a:xfrm>
              <a:off x="5706708" y="1767542"/>
              <a:ext cx="1510628" cy="2726400"/>
            </a:xfrm>
            <a:prstGeom prst="rect">
              <a:avLst/>
            </a:prstGeom>
          </p:spPr>
        </p:pic>
        <p:pic>
          <p:nvPicPr>
            <p:cNvPr id="31" name="Изображение 30" descr="Снимок экрана 2013-10-28 в 15.02.59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7"/>
            <a:stretch/>
          </p:blipFill>
          <p:spPr>
            <a:xfrm>
              <a:off x="5970077" y="2306568"/>
              <a:ext cx="1084124" cy="1602855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6642612" y="3257415"/>
            <a:ext cx="1318149" cy="2379011"/>
            <a:chOff x="7835976" y="1767542"/>
            <a:chExt cx="1318149" cy="2379011"/>
          </a:xfrm>
        </p:grpSpPr>
        <p:pic>
          <p:nvPicPr>
            <p:cNvPr id="33" name="Изображение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0" b="99015" l="4783" r="47717">
                          <a14:foregroundMark x1="35109" y1="3941" x2="35109" y2="3941"/>
                          <a14:foregroundMark x1="36848" y1="3941" x2="36848" y2="3941"/>
                          <a14:foregroundMark x1="42500" y1="5296" x2="42500" y2="5296"/>
                        </a14:backgroundRemoval>
                      </a14:imgEffect>
                    </a14:imgLayer>
                  </a14:imgProps>
                </a:ext>
              </a:extLst>
            </a:blip>
            <a:srcRect r="51097"/>
            <a:stretch/>
          </p:blipFill>
          <p:spPr>
            <a:xfrm>
              <a:off x="7835976" y="1767542"/>
              <a:ext cx="1318149" cy="2379011"/>
            </a:xfrm>
            <a:prstGeom prst="rect">
              <a:avLst/>
            </a:prstGeom>
          </p:spPr>
        </p:pic>
        <p:pic>
          <p:nvPicPr>
            <p:cNvPr id="34" name="Изображение 33" descr="фото 2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398" y="2234408"/>
              <a:ext cx="951903" cy="1427854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5395026" y="3257415"/>
            <a:ext cx="1318149" cy="2379011"/>
            <a:chOff x="6538638" y="1767542"/>
            <a:chExt cx="1318149" cy="2379011"/>
          </a:xfrm>
        </p:grpSpPr>
        <p:pic>
          <p:nvPicPr>
            <p:cNvPr id="36" name="Изображение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0" b="99015" l="4783" r="47717">
                          <a14:foregroundMark x1="35109" y1="3941" x2="35109" y2="3941"/>
                          <a14:foregroundMark x1="36848" y1="3941" x2="36848" y2="3941"/>
                          <a14:foregroundMark x1="42500" y1="5296" x2="42500" y2="5296"/>
                        </a14:backgroundRemoval>
                      </a14:imgEffect>
                    </a14:imgLayer>
                  </a14:imgProps>
                </a:ext>
              </a:extLst>
            </a:blip>
            <a:srcRect r="51097"/>
            <a:stretch/>
          </p:blipFill>
          <p:spPr>
            <a:xfrm>
              <a:off x="6538638" y="1767542"/>
              <a:ext cx="1318149" cy="2379011"/>
            </a:xfrm>
            <a:prstGeom prst="rect">
              <a:avLst/>
            </a:prstGeom>
          </p:spPr>
        </p:pic>
        <p:pic>
          <p:nvPicPr>
            <p:cNvPr id="37" name="Изображение 36" descr="фото 1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29" y="2237813"/>
              <a:ext cx="940368" cy="1410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1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914400" y="1283727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>
                <a:latin typeface="+mj-lt"/>
              </a:rPr>
              <a:t>Производительность</a:t>
            </a:r>
            <a:r>
              <a:rPr lang="ru-RU" sz="1400" dirty="0">
                <a:latin typeface="+mj-lt"/>
              </a:rPr>
              <a:t> проекта зависит от трех составляющих</a:t>
            </a:r>
            <a:r>
              <a:rPr lang="ru-RU" dirty="0"/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914400" y="2286000"/>
            <a:ext cx="7858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Конфигурация сервера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Настройки платформы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которые влияют на производительность (</a:t>
            </a:r>
            <a:r>
              <a:rPr lang="ru-RU" dirty="0" err="1"/>
              <a:t>автокеширование</a:t>
            </a:r>
            <a:r>
              <a:rPr lang="ru-RU" dirty="0"/>
              <a:t>, </a:t>
            </a:r>
            <a:r>
              <a:rPr lang="ru-RU" dirty="0" err="1"/>
              <a:t>html-кеш</a:t>
            </a:r>
            <a:r>
              <a:rPr lang="ru-RU" dirty="0"/>
              <a:t>, параметры поиска)</a:t>
            </a:r>
          </a:p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Качество разработки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8120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200" b="0" dirty="0"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Объект 2"/>
          <p:cNvSpPr>
            <a:spLocks noGrp="1"/>
          </p:cNvSpPr>
          <p:nvPr>
            <p:ph idx="1"/>
          </p:nvPr>
        </p:nvSpPr>
        <p:spPr>
          <a:xfrm>
            <a:off x="699600" y="5029200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dirty="0" smtClean="0"/>
              <a:t>Инструменты отладки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4268" r="2048" b="6803"/>
          <a:stretch/>
        </p:blipFill>
        <p:spPr bwMode="auto">
          <a:xfrm>
            <a:off x="2246338" y="1600200"/>
            <a:ext cx="4752000" cy="3096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279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№1 для 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46" y="158568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Объект 2"/>
          <p:cNvSpPr>
            <a:spLocks noGrp="1"/>
          </p:cNvSpPr>
          <p:nvPr>
            <p:ph idx="1"/>
          </p:nvPr>
        </p:nvSpPr>
        <p:spPr>
          <a:xfrm>
            <a:off x="554264" y="5702754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dirty="0" smtClean="0"/>
              <a:t>Монитор производительности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№2 для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partners.1c-bitrix.ru/images/cms12/powe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" b="1218"/>
          <a:stretch/>
        </p:blipFill>
        <p:spPr bwMode="auto">
          <a:xfrm>
            <a:off x="169622" y="1371600"/>
            <a:ext cx="8794304" cy="40720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Объект 2"/>
          <p:cNvSpPr>
            <a:spLocks noGrp="1"/>
          </p:cNvSpPr>
          <p:nvPr>
            <p:ph idx="1"/>
          </p:nvPr>
        </p:nvSpPr>
        <p:spPr>
          <a:xfrm>
            <a:off x="539750" y="5654675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mtClean="0"/>
              <a:t>Виртуальная машина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25589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20598"/>
            <a:ext cx="6758528" cy="9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№3 для 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" y="16002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20" y="244983"/>
            <a:ext cx="6758528" cy="8382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Ускорение сайта (</a:t>
            </a:r>
            <a:r>
              <a:rPr lang="en-US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CDN)</a:t>
            </a:r>
            <a:endParaRPr lang="en-US" sz="3200" b="1" dirty="0">
              <a:latin typeface="Verdana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5" y="1480021"/>
            <a:ext cx="5436096" cy="4531003"/>
          </a:xfrm>
          <a:prstGeom prst="roundRect">
            <a:avLst>
              <a:gd name="adj" fmla="val 3008"/>
            </a:avLst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2471" y="1363640"/>
            <a:ext cx="4087070" cy="354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Модуль в составе продукта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Входит во все редакции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Достаточно просто включить ускорение сайта</a:t>
            </a:r>
            <a:endParaRPr lang="ru-RU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Работает прозрачно для разработчиков, не нужно сбрасывать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CDN –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 вы просто изменили файл и он автоматически обновляется в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CDN</a:t>
            </a:r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Ускоряет загрузку сайта от 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30% до 200%</a:t>
            </a:r>
          </a:p>
        </p:txBody>
      </p:sp>
      <p:pic>
        <p:nvPicPr>
          <p:cNvPr id="12" name="Изображение 12" descr="bitrix-CD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41" y="1480021"/>
            <a:ext cx="4419600" cy="2620288"/>
          </a:xfrm>
          <a:prstGeom prst="roundRect">
            <a:avLst>
              <a:gd name="adj" fmla="val 36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5000" endPos="12000" dist="5000" dir="5400000" sy="-100000" algn="bl" rotWithShape="0"/>
          </a:effec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8" y="13636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20" y="244983"/>
            <a:ext cx="6758528" cy="8382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Ускорение сайта (</a:t>
            </a:r>
            <a:r>
              <a:rPr lang="en-US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CDN)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5" y="1480021"/>
            <a:ext cx="5436096" cy="4531003"/>
          </a:xfrm>
          <a:prstGeom prst="roundRect">
            <a:avLst>
              <a:gd name="adj" fmla="val 3008"/>
            </a:avLst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3"/>
          <p:cNvSpPr txBox="1">
            <a:spLocks/>
          </p:cNvSpPr>
          <p:nvPr/>
        </p:nvSpPr>
        <p:spPr bwMode="auto">
          <a:xfrm>
            <a:off x="228592" y="1381134"/>
            <a:ext cx="7848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SzPct val="60000"/>
            </a:pPr>
            <a:r>
              <a:rPr lang="ru-RU" sz="2000" b="0" dirty="0" smtClean="0">
                <a:solidFill>
                  <a:srgbClr val="000000"/>
                </a:solidFill>
                <a:cs typeface="Calibri"/>
              </a:rPr>
              <a:t>Каждому лицензионному ключу </a:t>
            </a:r>
            <a:r>
              <a:rPr lang="ru-RU" sz="2000" dirty="0" smtClean="0">
                <a:solidFill>
                  <a:srgbClr val="000000"/>
                </a:solidFill>
                <a:cs typeface="Calibri"/>
              </a:rPr>
              <a:t>бесплатно</a:t>
            </a:r>
            <a:r>
              <a:rPr lang="ru-RU" sz="2000" b="0" dirty="0" smtClean="0">
                <a:solidFill>
                  <a:srgbClr val="000000"/>
                </a:solidFill>
                <a:cs typeface="Calibri"/>
              </a:rPr>
              <a:t> предоставляется трафик для ускорения сайта (в зависимости от редакции).</a:t>
            </a:r>
            <a:endParaRPr lang="ru-RU" sz="2000" b="0" dirty="0">
              <a:solidFill>
                <a:srgbClr val="000000"/>
              </a:solidFill>
              <a:cs typeface="Calibri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15520"/>
              </p:ext>
            </p:extLst>
          </p:nvPr>
        </p:nvGraphicFramePr>
        <p:xfrm>
          <a:off x="381000" y="2438400"/>
          <a:ext cx="8305800" cy="2971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24959"/>
                <a:gridCol w="2826410"/>
                <a:gridCol w="2654431"/>
              </a:tblGrid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Бесплатный</a:t>
                      </a:r>
                      <a:r>
                        <a:rPr lang="ru-RU" sz="1200" baseline="0" dirty="0" smtClean="0">
                          <a:latin typeface="Calibri"/>
                          <a:cs typeface="Calibri"/>
                        </a:rPr>
                        <a:t> т</a:t>
                      </a:r>
                      <a:r>
                        <a:rPr lang="ru-RU" sz="1200" dirty="0" smtClean="0">
                          <a:latin typeface="Calibri"/>
                          <a:cs typeface="Calibri"/>
                        </a:rPr>
                        <a:t>рафик</a:t>
                      </a:r>
                      <a:r>
                        <a:rPr lang="ru-RU" sz="12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CDN / </a:t>
                      </a:r>
                      <a:r>
                        <a:rPr lang="ru-RU" sz="1200" baseline="0" dirty="0" smtClean="0">
                          <a:latin typeface="Calibri"/>
                          <a:cs typeface="Calibri"/>
                        </a:rPr>
                        <a:t>месяц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Дополнительный трафик</a:t>
                      </a:r>
                      <a:endParaRPr lang="ru-RU" sz="12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"/>
                          <a:cs typeface="Calibri"/>
                        </a:rPr>
                        <a:t>5</a:t>
                      </a:r>
                      <a:r>
                        <a:rPr lang="en-US" sz="1200" b="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200" b="0" baseline="0" dirty="0" smtClean="0">
                          <a:latin typeface="Calibri"/>
                          <a:cs typeface="Calibri"/>
                        </a:rPr>
                        <a:t>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rowSpan="7">
                  <a:txBody>
                    <a:bodyPr/>
                    <a:lstStyle/>
                    <a:p>
                      <a:endParaRPr lang="ru-RU" sz="1600" b="0" dirty="0" smtClean="0">
                        <a:latin typeface="Calibri"/>
                        <a:cs typeface="Calibri"/>
                      </a:endParaRPr>
                    </a:p>
                    <a:p>
                      <a:endParaRPr lang="ru-RU" sz="1600" b="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ru-RU" sz="2000" b="0" dirty="0" smtClean="0">
                          <a:latin typeface="Calibri"/>
                          <a:cs typeface="Calibri"/>
                        </a:rPr>
                        <a:t>12 900</a:t>
                      </a:r>
                      <a:r>
                        <a:rPr lang="ru-RU" sz="2000" b="0" baseline="0" dirty="0" smtClean="0">
                          <a:latin typeface="Calibri"/>
                          <a:cs typeface="Calibri"/>
                        </a:rPr>
                        <a:t> руб.</a:t>
                      </a:r>
                    </a:p>
                    <a:p>
                      <a:pPr algn="ctr"/>
                      <a:r>
                        <a:rPr lang="ru-RU" sz="2000" b="0" baseline="0" dirty="0" smtClean="0">
                          <a:latin typeface="Calibri"/>
                          <a:cs typeface="Calibri"/>
                        </a:rPr>
                        <a:t>за 10 Тб</a:t>
                      </a:r>
                    </a:p>
                    <a:p>
                      <a:pPr algn="ctr"/>
                      <a:r>
                        <a:rPr lang="ru-RU" sz="2000" b="0" baseline="0" dirty="0" smtClean="0">
                          <a:latin typeface="Calibri"/>
                          <a:cs typeface="Calibri"/>
                        </a:rPr>
                        <a:t>на 1 год</a:t>
                      </a:r>
                      <a:endParaRPr lang="ru-RU" sz="16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10 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20 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30 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40 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100 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Бизнес веб-кластер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/>
                          <a:cs typeface="Calibri"/>
                        </a:rPr>
                        <a:t>500 Гб</a:t>
                      </a:r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3" name="Содержимое 3"/>
          <p:cNvSpPr txBox="1">
            <a:spLocks/>
          </p:cNvSpPr>
          <p:nvPr/>
        </p:nvSpPr>
        <p:spPr bwMode="auto">
          <a:xfrm>
            <a:off x="381000" y="5695950"/>
            <a:ext cx="7848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SzPct val="60000"/>
            </a:pPr>
            <a:r>
              <a:rPr lang="ru-RU" sz="2000" b="0" dirty="0" smtClean="0">
                <a:solidFill>
                  <a:srgbClr val="000000"/>
                </a:solidFill>
                <a:cs typeface="Calibri"/>
              </a:rPr>
              <a:t>96% сайтов достаточно бесплатного лимита.</a:t>
            </a:r>
            <a:endParaRPr lang="ru-RU" sz="2000" b="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3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176212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14063" r="6180" b="15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0" y="2612"/>
            <a:ext cx="5334000" cy="6855387"/>
          </a:xfrm>
          <a:prstGeom prst="rect">
            <a:avLst/>
          </a:prstGeom>
          <a:solidFill>
            <a:srgbClr val="FFFFFF">
              <a:alpha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7120" y="205701"/>
            <a:ext cx="5670280" cy="838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Механизм ускорения загрузки страниц сайта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447800"/>
            <a:ext cx="4419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автоматически </a:t>
            </a:r>
            <a:r>
              <a:rPr lang="ru-RU" sz="1800" b="0" dirty="0">
                <a:latin typeface="Calibri"/>
                <a:cs typeface="Calibri"/>
              </a:rPr>
              <a:t>объединяет CSS и JS </a:t>
            </a:r>
            <a:endParaRPr lang="ru-RU" sz="1800" b="0" dirty="0" smtClean="0">
              <a:latin typeface="Calibri"/>
              <a:cs typeface="Calibri"/>
            </a:endParaRPr>
          </a:p>
          <a:p>
            <a:pPr marL="271463" lvl="1">
              <a:spcBef>
                <a:spcPts val="600"/>
              </a:spcBef>
            </a:pPr>
            <a:r>
              <a:rPr lang="en-US" sz="1800" b="0" dirty="0" smtClean="0">
                <a:latin typeface="Calibri"/>
                <a:cs typeface="Calibri"/>
              </a:rPr>
              <a:t>~ </a:t>
            </a:r>
            <a:r>
              <a:rPr lang="ru-RU" sz="1800" b="0" dirty="0" smtClean="0">
                <a:latin typeface="Calibri"/>
                <a:cs typeface="Calibri"/>
              </a:rPr>
              <a:t>в 10 </a:t>
            </a:r>
            <a:r>
              <a:rPr lang="ru-RU" sz="1800" b="0" dirty="0">
                <a:latin typeface="Calibri"/>
                <a:cs typeface="Calibri"/>
              </a:rPr>
              <a:t>раз </a:t>
            </a:r>
            <a:r>
              <a:rPr lang="ru-RU" sz="1800" b="0" dirty="0" smtClean="0">
                <a:latin typeface="Calibri"/>
                <a:cs typeface="Calibri"/>
              </a:rPr>
              <a:t>уменьшается </a:t>
            </a:r>
            <a:r>
              <a:rPr lang="ru-RU" sz="1800" b="0" dirty="0">
                <a:latin typeface="Calibri"/>
                <a:cs typeface="Calibri"/>
              </a:rPr>
              <a:t>количество подключаемых </a:t>
            </a:r>
            <a:r>
              <a:rPr lang="ru-RU" sz="1800" b="0" dirty="0" err="1">
                <a:latin typeface="Calibri"/>
                <a:cs typeface="Calibri"/>
              </a:rPr>
              <a:t>css</a:t>
            </a:r>
            <a:r>
              <a:rPr lang="ru-RU" sz="1800" b="0" dirty="0">
                <a:latin typeface="Calibri"/>
                <a:cs typeface="Calibri"/>
              </a:rPr>
              <a:t> и </a:t>
            </a:r>
            <a:r>
              <a:rPr lang="ru-RU" sz="1800" b="0" dirty="0" err="1" smtClean="0">
                <a:latin typeface="Calibri"/>
                <a:cs typeface="Calibri"/>
              </a:rPr>
              <a:t>js</a:t>
            </a:r>
            <a:endParaRPr lang="ru-RU" sz="18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уменьшает количество </a:t>
            </a:r>
            <a:r>
              <a:rPr lang="ru-RU" sz="1800" b="0" dirty="0">
                <a:latin typeface="Calibri"/>
                <a:cs typeface="Calibri"/>
              </a:rPr>
              <a:t>запросов к веб-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серверу (на 50%)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ускоряет </a:t>
            </a:r>
            <a:r>
              <a:rPr lang="ru-RU" sz="1800" b="0" dirty="0">
                <a:latin typeface="Calibri"/>
                <a:cs typeface="Calibri"/>
              </a:rPr>
              <a:t>загрузку сайта и отображение его у </a:t>
            </a:r>
            <a:r>
              <a:rPr lang="ru-RU" sz="1800" b="0" dirty="0" smtClean="0">
                <a:latin typeface="Calibri"/>
                <a:cs typeface="Calibri"/>
              </a:rPr>
              <a:t>пользователя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работает автоматически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не </a:t>
            </a:r>
            <a:r>
              <a:rPr lang="ru-RU" sz="1800" b="0" dirty="0">
                <a:latin typeface="Calibri"/>
                <a:cs typeface="Calibri"/>
              </a:rPr>
              <a:t>требует усилий по </a:t>
            </a:r>
            <a:r>
              <a:rPr lang="ru-RU" sz="1800" b="0" dirty="0" smtClean="0">
                <a:latin typeface="Calibri"/>
                <a:cs typeface="Calibri"/>
              </a:rPr>
              <a:t>поддержанию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совместим </a:t>
            </a:r>
            <a:r>
              <a:rPr lang="ru-RU" sz="1800" b="0" dirty="0">
                <a:latin typeface="Calibri"/>
                <a:cs typeface="Calibri"/>
              </a:rPr>
              <a:t>с ускорением сайта (CDN</a:t>
            </a:r>
            <a:r>
              <a:rPr lang="ru-RU" sz="1800" b="0" dirty="0" smtClean="0">
                <a:latin typeface="Calibri"/>
                <a:cs typeface="Calibri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в </a:t>
            </a:r>
            <a:r>
              <a:rPr lang="ru-RU" sz="1800" b="0" dirty="0">
                <a:latin typeface="Calibri"/>
                <a:cs typeface="Calibri"/>
              </a:rPr>
              <a:t>новых дистрибутивах включен по умолчанию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на своих проектах вы сможете включить его в </a:t>
            </a:r>
            <a:r>
              <a:rPr lang="ru-RU" sz="1800" b="0" dirty="0" smtClean="0">
                <a:latin typeface="Calibri"/>
                <a:cs typeface="Calibri"/>
              </a:rPr>
              <a:t>административной </a:t>
            </a:r>
            <a:r>
              <a:rPr lang="ru-RU" sz="1800" b="0" dirty="0">
                <a:latin typeface="Calibri"/>
                <a:cs typeface="Calibri"/>
              </a:rPr>
              <a:t>части </a:t>
            </a:r>
          </a:p>
        </p:txBody>
      </p:sp>
    </p:spTree>
    <p:extLst>
      <p:ext uri="{BB962C8B-B14F-4D97-AF65-F5344CB8AC3E}">
        <p14:creationId xmlns:p14="http://schemas.microsoft.com/office/powerpoint/2010/main" val="1054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921196" y="1361688"/>
            <a:ext cx="7728148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dirty="0">
                <a:solidFill>
                  <a:srgbClr val="000000"/>
                </a:solidFill>
                <a:latin typeface="+mj-lt"/>
              </a:rPr>
              <a:t>«1С-Битрикс: Виртуальная машина» – это «1С-Битрикс: Веб-окружение 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»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с использованием разных способов виртуализации.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6180" y="2590800"/>
            <a:ext cx="7426629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000" b="0" dirty="0">
                <a:latin typeface="+mj-lt"/>
              </a:rPr>
              <a:t>Виртуальная машина эмулирует работу реального компьютера и включает в себя: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сконфигурированную операционную </a:t>
            </a:r>
            <a:r>
              <a:rPr lang="ru-RU" sz="1800" b="0" dirty="0" smtClean="0">
                <a:latin typeface="+mj-lt"/>
              </a:rPr>
              <a:t>систему;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веб-</a:t>
            </a:r>
            <a:r>
              <a:rPr lang="ru-RU" sz="1800" b="0" dirty="0" smtClean="0">
                <a:latin typeface="+mj-lt"/>
              </a:rPr>
              <a:t>сервер; 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базу </a:t>
            </a:r>
            <a:r>
              <a:rPr lang="ru-RU" sz="1800" b="0" dirty="0" smtClean="0">
                <a:latin typeface="+mj-lt"/>
              </a:rPr>
              <a:t>данных; 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 err="1" smtClean="0">
                <a:latin typeface="+mj-lt"/>
              </a:rPr>
              <a:t>firewall</a:t>
            </a:r>
            <a:r>
              <a:rPr lang="ru-RU" sz="1800" b="0" dirty="0" smtClean="0">
                <a:latin typeface="+mj-lt"/>
              </a:rPr>
              <a:t>; 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почтовый </a:t>
            </a:r>
            <a:r>
              <a:rPr lang="ru-RU" sz="1800" b="0" dirty="0" smtClean="0">
                <a:latin typeface="+mj-lt"/>
              </a:rPr>
              <a:t>сервер</a:t>
            </a:r>
            <a:r>
              <a:rPr lang="ru-RU" sz="1800" b="0" dirty="0">
                <a:latin typeface="+mj-lt"/>
              </a:rPr>
              <a:t>;</a:t>
            </a:r>
            <a:endParaRPr lang="en-US" sz="1800" b="0" dirty="0" smtClean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Calibri"/>
                <a:cs typeface="Calibri"/>
              </a:rPr>
              <a:t>мастер создания кластера, мастер добавления </a:t>
            </a:r>
            <a:r>
              <a:rPr lang="ru-RU" sz="1800" b="0" dirty="0" err="1">
                <a:latin typeface="Calibri"/>
                <a:cs typeface="Calibri"/>
              </a:rPr>
              <a:t>slave</a:t>
            </a:r>
            <a:r>
              <a:rPr lang="ru-RU" sz="1800" b="0" dirty="0">
                <a:latin typeface="Calibri"/>
                <a:cs typeface="Calibri"/>
              </a:rPr>
              <a:t>-сервера, мастер переключения </a:t>
            </a:r>
            <a:r>
              <a:rPr lang="ru-RU" sz="1800" b="0" dirty="0" err="1">
                <a:latin typeface="Calibri"/>
                <a:cs typeface="Calibri"/>
              </a:rPr>
              <a:t>slave</a:t>
            </a:r>
            <a:r>
              <a:rPr lang="ru-RU" sz="1800" b="0" dirty="0">
                <a:latin typeface="Calibri"/>
                <a:cs typeface="Calibri"/>
              </a:rPr>
              <a:t>-сервера в режим </a:t>
            </a:r>
            <a:r>
              <a:rPr lang="ru-RU" sz="1800" b="0" dirty="0" err="1" smtClean="0">
                <a:latin typeface="Calibri"/>
                <a:cs typeface="Calibri"/>
              </a:rPr>
              <a:t>master</a:t>
            </a:r>
            <a:r>
              <a:rPr lang="ru-RU" sz="1800" b="0" dirty="0" smtClean="0">
                <a:latin typeface="+mj-lt"/>
              </a:rPr>
              <a:t>;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а также большое число настроек, от которых зависит надежность, производительность и безопасность </a:t>
            </a:r>
            <a:r>
              <a:rPr lang="ru-RU" sz="1800" b="0" dirty="0" err="1">
                <a:latin typeface="+mj-lt"/>
              </a:rPr>
              <a:t>веб-проекта</a:t>
            </a:r>
            <a:r>
              <a:rPr lang="ru-RU" sz="1800" b="0" dirty="0">
                <a:latin typeface="+mj-lt"/>
              </a:rPr>
              <a:t>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681" y="206354"/>
            <a:ext cx="6119519" cy="7080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chemeClr val="tx1"/>
                </a:solidFill>
              </a:rPr>
              <a:t>1С-Битрикс: Виртуальная </a:t>
            </a:r>
            <a:r>
              <a:rPr lang="ru-RU" sz="2800" dirty="0" smtClean="0">
                <a:solidFill>
                  <a:schemeClr val="tx1"/>
                </a:solidFill>
              </a:rPr>
              <a:t>машина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6" y="-2748"/>
            <a:ext cx="9156447" cy="68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Виртуальная </a:t>
            </a:r>
            <a:r>
              <a:rPr lang="ru-RU" sz="2800" b="1" dirty="0" smtClean="0"/>
              <a:t>машина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764" y="980728"/>
            <a:ext cx="4502501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latin typeface="Calibri"/>
                <a:cs typeface="Calibri"/>
              </a:rPr>
              <a:t>Чтобы «развернуть» </a:t>
            </a:r>
            <a:r>
              <a:rPr lang="ru-RU" sz="2800" b="0" dirty="0">
                <a:latin typeface="Calibri"/>
                <a:cs typeface="Calibri"/>
              </a:rPr>
              <a:t>кластер, необходимо 5 - 10 минут. При этом не требуется ничего устанавливать или настраивать. </a:t>
            </a:r>
          </a:p>
          <a:p>
            <a:endParaRPr lang="ru-RU" sz="2800" b="0" dirty="0">
              <a:latin typeface="Calibri"/>
              <a:cs typeface="Calibri"/>
            </a:endParaRPr>
          </a:p>
          <a:p>
            <a:r>
              <a:rPr lang="ru-RU" sz="2800" b="0" dirty="0" smtClean="0">
                <a:latin typeface="Calibri"/>
                <a:cs typeface="Calibri"/>
              </a:rPr>
              <a:t>На </a:t>
            </a:r>
            <a:r>
              <a:rPr lang="ru-RU" sz="2800" b="0" dirty="0">
                <a:latin typeface="Calibri"/>
                <a:cs typeface="Calibri"/>
              </a:rPr>
              <a:t>одной виртуальной машине через мастер </a:t>
            </a:r>
            <a:r>
              <a:rPr lang="ru-RU" sz="2800" b="0" dirty="0" smtClean="0">
                <a:latin typeface="Calibri"/>
                <a:cs typeface="Calibri"/>
              </a:rPr>
              <a:t>можно запустить </a:t>
            </a:r>
            <a:r>
              <a:rPr lang="ru-RU" sz="2800" b="0" dirty="0">
                <a:latin typeface="Calibri"/>
                <a:cs typeface="Calibri"/>
              </a:rPr>
              <a:t>несколько сайтов. </a:t>
            </a:r>
            <a:endParaRPr lang="ru-RU" sz="2800" b="0" dirty="0" smtClean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3" y="39685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66838"/>
            <a:ext cx="2127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53866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344739" y="1730375"/>
            <a:ext cx="6513512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VMware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- наиболее развитая технология, поддержка любых ОС, отсутствуют специфические требования к аппаратному обеспечению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820988"/>
            <a:ext cx="17145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357438" y="2778125"/>
            <a:ext cx="6500812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Virtuozzo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Parallels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- коммерческая технология виртуализации на уровне ядра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поддерживается 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windows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целенаправленно разработана для ISP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428874" y="3857625"/>
            <a:ext cx="6551613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HyperV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- технология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Microsoft</a:t>
            </a:r>
            <a:endParaRPr lang="ru-RU" sz="1600" b="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тесная интеграция с технологией виртуализации от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Intel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предназначена для виртуализации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Windows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серверов и ограниченного перечня дистрибутивов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Linux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336800" y="5189538"/>
            <a:ext cx="6643688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Amazon Elastic Compute Cloud (Amazon EC2) 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- реализованная технология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cloud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computing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упор сделан на оплате использованных ресурсов: процессора, дисков, сети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25"/>
            <a:ext cx="20447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57200" y="152400"/>
            <a:ext cx="5594080" cy="51701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 dirty="0" smtClean="0">
                <a:latin typeface="Calibri" pitchFamily="34" charset="0"/>
                <a:cs typeface="Calibri" pitchFamily="34" charset="0"/>
              </a:rPr>
              <a:t>Технологии виртуальных машин</a:t>
            </a:r>
            <a:endParaRPr lang="en-US" sz="3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377"/>
            <a:ext cx="9159609" cy="6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848915" y="0"/>
            <a:ext cx="4320480" cy="6869429"/>
          </a:xfrm>
          <a:prstGeom prst="roundRect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17810" y="476285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стоит 1 час?</a:t>
            </a:r>
          </a:p>
          <a:p>
            <a:endParaRPr lang="ru-RU" sz="2400" dirty="0"/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Крупный интернет-магазин с годовым оборотом 1.5 млрд. руб.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210 рабочих дней в году по 10 рабочих часов.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простоя крупного интернет-проекта может обойтись владельцам в 0,3 - 1 миллион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рублей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упущенной выручки.</a:t>
            </a:r>
          </a:p>
        </p:txBody>
      </p:sp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34" y="58449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3" y="5982102"/>
            <a:ext cx="659195" cy="4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1" y="5977452"/>
            <a:ext cx="613205" cy="47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17" y="5988949"/>
            <a:ext cx="613205" cy="4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05" y="5996614"/>
            <a:ext cx="613205" cy="4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76" y="3170218"/>
            <a:ext cx="6938927" cy="360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609600" y="1295400"/>
            <a:ext cx="8534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В режиме Администрирование структура сайта  представлена в виде привычного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каталога папок и файлов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структуре сайта можно копировать, переносить, удалять, создавать новые разделы и файлы сайта через веб-интерфейс.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Кнопка «Меню» обеспечивает привычный и быстрый доступ по одному клику ко всем возможностям вашего сайта.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04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Структура сайта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3" y="13457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88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6" y="-1966"/>
            <a:ext cx="4426887" cy="6880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96074" y="692696"/>
            <a:ext cx="4176465" cy="5028699"/>
            <a:chOff x="50354" y="549507"/>
            <a:chExt cx="4176465" cy="5028699"/>
          </a:xfrm>
        </p:grpSpPr>
        <p:sp>
          <p:nvSpPr>
            <p:cNvPr id="6" name="TextBox 5"/>
            <p:cNvSpPr txBox="1"/>
            <p:nvPr/>
          </p:nvSpPr>
          <p:spPr>
            <a:xfrm>
              <a:off x="50354" y="549507"/>
              <a:ext cx="4176465" cy="5028699"/>
            </a:xfrm>
            <a:prstGeom prst="rect">
              <a:avLst/>
            </a:prstGeom>
            <a:noFill/>
          </p:spPr>
          <p:txBody>
            <a:bodyPr wrap="square" lIns="82945" tIns="41473" rIns="82945" bIns="41473">
              <a:spAutoFit/>
            </a:bodyPr>
            <a:lstStyle/>
            <a:p>
              <a:pPr>
                <a:defRPr/>
              </a:pPr>
              <a:r>
                <a:rPr lang="ru-RU" sz="2400" b="1" dirty="0">
                  <a:latin typeface="Calibri" pitchFamily="34" charset="0"/>
                  <a:cs typeface="Calibri" pitchFamily="34" charset="0"/>
                </a:rPr>
                <a:t>О</a:t>
              </a:r>
              <a:r>
                <a:rPr lang="ru-RU" sz="2400" b="1" dirty="0" smtClean="0">
                  <a:latin typeface="Calibri" pitchFamily="34" charset="0"/>
                  <a:cs typeface="Calibri" pitchFamily="34" charset="0"/>
                </a:rPr>
                <a:t>сновные </a:t>
              </a:r>
              <a:r>
                <a:rPr lang="ru-RU" sz="2400" b="1" dirty="0">
                  <a:latin typeface="Calibri" pitchFamily="34" charset="0"/>
                  <a:cs typeface="Calibri" pitchFamily="34" charset="0"/>
                </a:rPr>
                <a:t>задачи, которые </a:t>
              </a:r>
              <a:r>
                <a:rPr lang="ru-RU" sz="2400" b="1" dirty="0" smtClean="0">
                  <a:latin typeface="Calibri" pitchFamily="34" charset="0"/>
                  <a:cs typeface="Calibri" pitchFamily="34" charset="0"/>
                </a:rPr>
                <a:t>решает веб-кластер:</a:t>
              </a:r>
              <a:endParaRPr lang="ru-RU" sz="2400" b="1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endParaRPr lang="ru-RU" b="1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x-none" sz="1800" b="0">
                  <a:latin typeface="Calibri" pitchFamily="34" charset="0"/>
                  <a:cs typeface="Calibri" pitchFamily="34" charset="0"/>
                </a:rPr>
                <a:t>Обеспечение высокой доступности сервиса (так называемые HA - High Availability или Failover кластеры)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x-none" sz="1800" b="0">
                  <a:latin typeface="Calibri" pitchFamily="34" charset="0"/>
                  <a:cs typeface="Calibri" pitchFamily="34" charset="0"/>
                </a:rPr>
                <a:t>Масштабирование </a:t>
              </a:r>
              <a:r>
                <a:rPr lang="ru-RU" sz="1800" b="0" dirty="0">
                  <a:latin typeface="Calibri" pitchFamily="34" charset="0"/>
                  <a:cs typeface="Calibri" pitchFamily="34" charset="0"/>
                </a:rPr>
                <a:t>веб-проекта</a:t>
              </a:r>
              <a:r>
                <a:rPr lang="x-none" sz="1800" b="0">
                  <a:latin typeface="Calibri" pitchFamily="34" charset="0"/>
                  <a:cs typeface="Calibri" pitchFamily="34" charset="0"/>
                </a:rPr>
                <a:t> в условиях возрастающей нагрузки (HP - High Performance кластеры)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ru-RU" sz="1800" b="0" dirty="0">
                  <a:latin typeface="Calibri" pitchFamily="34" charset="0"/>
                  <a:cs typeface="Calibri" pitchFamily="34" charset="0"/>
                </a:rPr>
                <a:t>Балансирование нагрузки, трафика, данных между несколькими серверами</a:t>
              </a: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Создание целостной резервной копии данных для </a:t>
              </a:r>
              <a:r>
                <a:rPr lang="en-US" sz="1800" b="0" dirty="0" smtClean="0">
                  <a:latin typeface="Calibri" pitchFamily="34" charset="0"/>
                  <a:cs typeface="Calibri" pitchFamily="34" charset="0"/>
                </a:rPr>
                <a:t>MySQL</a:t>
              </a: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endParaRPr lang="ru-RU" b="1" dirty="0"/>
            </a:p>
          </p:txBody>
        </p:sp>
        <p:pic>
          <p:nvPicPr>
            <p:cNvPr id="7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173699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298609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395438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4890492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" y="0"/>
            <a:ext cx="9146942" cy="68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6" y="4797152"/>
            <a:ext cx="9138866" cy="208174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98346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3200" b="0" dirty="0">
                <a:latin typeface="Calibri" pitchFamily="34" charset="0"/>
                <a:cs typeface="Calibri" pitchFamily="34" charset="0"/>
              </a:rPr>
              <a:t>«Веб-кластер» обеспечивает непрерывность бизнеса, отказоустойчивость, масштабирование, распределение нагрузки.</a:t>
            </a:r>
          </a:p>
        </p:txBody>
      </p:sp>
      <p:pic>
        <p:nvPicPr>
          <p:cNvPr id="7" name="Picture 4" descr="C:\Users\Natalia\Desktop\Для презентаций\stickers-bullet\sticker-left_bez_slog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230329"/>
            <a:ext cx="3260725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1" y="0"/>
            <a:ext cx="4932040" cy="685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45184" y="381000"/>
            <a:ext cx="4591312" cy="6144344"/>
          </a:xfrm>
        </p:spPr>
        <p:txBody>
          <a:bodyPr anchor="ctr">
            <a:normAutofit fontScale="92500" lnSpcReduction="10000"/>
          </a:bodyPr>
          <a:lstStyle/>
          <a:p>
            <a:pPr marL="0" indent="0" algn="l">
              <a:buNone/>
              <a:tabLst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ru-RU" sz="1900" dirty="0" smtClean="0">
                <a:latin typeface="Calibri" pitchFamily="34" charset="0"/>
                <a:cs typeface="Calibri" pitchFamily="34" charset="0"/>
              </a:rPr>
              <a:t>Любой 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новый или работающий проект на 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: Управление 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сайтом» 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может быть представлен как </a:t>
            </a:r>
            <a:r>
              <a:rPr lang="ru-RU" sz="1900" b="1" dirty="0">
                <a:latin typeface="Calibri" pitchFamily="34" charset="0"/>
                <a:cs typeface="Calibri" pitchFamily="34" charset="0"/>
              </a:rPr>
              <a:t>веб-кластер взаимозаменяемых серверов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.</a:t>
            </a:r>
            <a:endParaRPr lang="en-US" sz="19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При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увеличении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посещаемости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можно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быстро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добавить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кластер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новые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сервера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В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случае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выхода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из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строя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одного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из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серверов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кластера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система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продолжает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беспрерывно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обслуживать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Клиентов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Система позволяет снимать резервные копии со специально выделенных узлов кластера, не влияя на работу сайта.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466567" indent="-466567" algn="l"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78" y="184482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52" y="285293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52" y="41490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6366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Аня\Downloads\10126991_l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5" y="-3994"/>
            <a:ext cx="920524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9179" y="377005"/>
            <a:ext cx="4326835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Географический веб-кластер повышает отказоустойчивость проекта и обеспечивает независимость от дата-центра. </a:t>
            </a:r>
          </a:p>
          <a:p>
            <a:endParaRPr lang="ru-RU" sz="2400" b="0" dirty="0">
              <a:latin typeface="Calibri"/>
              <a:cs typeface="Calibri"/>
            </a:endParaRPr>
          </a:p>
          <a:p>
            <a:r>
              <a:rPr lang="ru-RU" sz="2400" b="0" dirty="0">
                <a:latin typeface="Calibri"/>
                <a:cs typeface="Calibri"/>
              </a:rPr>
              <a:t>В различных дата-центрах объединяются несколько групп веб-кластеров, находящихся в разных городах или странах. </a:t>
            </a:r>
          </a:p>
          <a:p>
            <a:endParaRPr lang="ru-RU" sz="2400" b="0" dirty="0">
              <a:latin typeface="Calibri"/>
              <a:cs typeface="Calibri"/>
            </a:endParaRPr>
          </a:p>
          <a:p>
            <a:r>
              <a:rPr lang="ru-RU" sz="2400" b="0" dirty="0">
                <a:latin typeface="Calibri"/>
                <a:cs typeface="Calibri"/>
              </a:rPr>
              <a:t>В случае отказа одного дата-центра, в работу мгновенно включается другой, без необходимости восстановления «</a:t>
            </a:r>
            <a:r>
              <a:rPr lang="ru-RU" sz="2400" b="0" dirty="0" err="1">
                <a:latin typeface="Calibri"/>
                <a:cs typeface="Calibri"/>
              </a:rPr>
              <a:t>бэкапа</a:t>
            </a:r>
            <a:r>
              <a:rPr lang="ru-RU" sz="2400" b="0" dirty="0">
                <a:latin typeface="Calibri"/>
                <a:cs typeface="Calibri"/>
              </a:rPr>
              <a:t>».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" y="4463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 bwMode="auto">
          <a:xfrm>
            <a:off x="326881" y="1405663"/>
            <a:ext cx="2351520" cy="299119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200" i="1" dirty="0" smtClean="0"/>
              <a:t>«Веб-кластер</a:t>
            </a:r>
            <a:r>
              <a:rPr lang="ru-RU" sz="1200" i="1" dirty="0"/>
              <a:t>», </a:t>
            </a:r>
            <a:br>
              <a:rPr lang="ru-RU" sz="1200" i="1" dirty="0"/>
            </a:br>
            <a:r>
              <a:rPr lang="ru-RU" sz="1200" b="1" i="1" dirty="0"/>
              <a:t>ДЦ в </a:t>
            </a:r>
            <a:r>
              <a:rPr lang="ru-RU" sz="1200" b="1" i="1" dirty="0" smtClean="0"/>
              <a:t>России</a:t>
            </a:r>
            <a:endParaRPr lang="ru-RU" sz="1200" b="1" i="1" dirty="0"/>
          </a:p>
        </p:txBody>
      </p:sp>
      <p:sp>
        <p:nvSpPr>
          <p:cNvPr id="29" name="Цилиндр 28"/>
          <p:cNvSpPr/>
          <p:nvPr/>
        </p:nvSpPr>
        <p:spPr bwMode="auto">
          <a:xfrm>
            <a:off x="538560" y="3529886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22" name="Цилиндр 21"/>
          <p:cNvSpPr/>
          <p:nvPr/>
        </p:nvSpPr>
        <p:spPr bwMode="auto">
          <a:xfrm>
            <a:off x="538561" y="2179024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265920" y="3329705"/>
            <a:ext cx="2612160" cy="315969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«Веб-кластер</a:t>
            </a:r>
            <a:r>
              <a:rPr lang="ru-RU" sz="1300" i="1" dirty="0"/>
              <a:t>», </a:t>
            </a:r>
            <a:br>
              <a:rPr lang="ru-RU" sz="1300" i="1" dirty="0"/>
            </a:br>
            <a:r>
              <a:rPr lang="ru-RU" sz="1500" b="1" i="1" dirty="0"/>
              <a:t>ДЦ в </a:t>
            </a:r>
            <a:r>
              <a:rPr lang="ru-RU" sz="1500" b="1" i="1" dirty="0" smtClean="0"/>
              <a:t>Германии</a:t>
            </a:r>
            <a:endParaRPr lang="ru-RU" sz="1500" b="1" i="1" dirty="0"/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6533281" y="1435906"/>
            <a:ext cx="2219040" cy="296095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200" i="1" dirty="0" smtClean="0"/>
              <a:t>«Веб-кластер</a:t>
            </a:r>
            <a:r>
              <a:rPr lang="ru-RU" sz="1200" i="1" dirty="0"/>
              <a:t>», </a:t>
            </a:r>
            <a:br>
              <a:rPr lang="ru-RU" sz="1200" i="1" dirty="0"/>
            </a:br>
            <a:r>
              <a:rPr lang="ru-RU" sz="1200" b="1" i="1" dirty="0"/>
              <a:t>ДЦ в </a:t>
            </a:r>
            <a:r>
              <a:rPr lang="ru-RU" sz="1200" b="1" i="1" dirty="0" smtClean="0"/>
              <a:t>США</a:t>
            </a:r>
            <a:endParaRPr lang="ru-RU" sz="1200" b="1" i="1" dirty="0"/>
          </a:p>
        </p:txBody>
      </p:sp>
      <p:sp>
        <p:nvSpPr>
          <p:cNvPr id="3" name="Двойная стрелка влево/вправо 2"/>
          <p:cNvSpPr/>
          <p:nvPr/>
        </p:nvSpPr>
        <p:spPr bwMode="auto">
          <a:xfrm>
            <a:off x="2224801" y="2782448"/>
            <a:ext cx="4633920" cy="387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6" name="Двойная стрелка влево/вправо 65"/>
          <p:cNvSpPr/>
          <p:nvPr/>
        </p:nvSpPr>
        <p:spPr bwMode="auto">
          <a:xfrm rot="1459184">
            <a:off x="2024640" y="3780472"/>
            <a:ext cx="1902240" cy="387401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7" name="Двойная стрелка влево/вправо 66"/>
          <p:cNvSpPr/>
          <p:nvPr/>
        </p:nvSpPr>
        <p:spPr bwMode="auto">
          <a:xfrm rot="19947358">
            <a:off x="5061601" y="3790554"/>
            <a:ext cx="2024640" cy="387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8" name="Цилиндр 67"/>
          <p:cNvSpPr/>
          <p:nvPr/>
        </p:nvSpPr>
        <p:spPr bwMode="auto">
          <a:xfrm>
            <a:off x="538560" y="2897660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37" name="Двойная стрелка вверх/вниз 6"/>
          <p:cNvSpPr>
            <a:spLocks noChangeArrowheads="1"/>
          </p:cNvSpPr>
          <p:nvPr/>
        </p:nvSpPr>
        <p:spPr bwMode="auto">
          <a:xfrm>
            <a:off x="930240" y="2575066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38" name="Двойная стрелка вверх/вниз 68"/>
          <p:cNvSpPr>
            <a:spLocks noChangeArrowheads="1"/>
          </p:cNvSpPr>
          <p:nvPr/>
        </p:nvSpPr>
        <p:spPr bwMode="auto">
          <a:xfrm>
            <a:off x="934560" y="3237535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70" name="Цилиндр 69"/>
          <p:cNvSpPr/>
          <p:nvPr/>
        </p:nvSpPr>
        <p:spPr bwMode="auto">
          <a:xfrm>
            <a:off x="4040640" y="5710275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71" name="Цилиндр 70"/>
          <p:cNvSpPr/>
          <p:nvPr/>
        </p:nvSpPr>
        <p:spPr bwMode="auto">
          <a:xfrm>
            <a:off x="4040641" y="4359413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72" name="Цилиндр 71"/>
          <p:cNvSpPr/>
          <p:nvPr/>
        </p:nvSpPr>
        <p:spPr bwMode="auto">
          <a:xfrm>
            <a:off x="4040640" y="507804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42" name="Двойная стрелка вверх/вниз 72"/>
          <p:cNvSpPr>
            <a:spLocks noChangeArrowheads="1"/>
          </p:cNvSpPr>
          <p:nvPr/>
        </p:nvSpPr>
        <p:spPr bwMode="auto">
          <a:xfrm>
            <a:off x="4432320" y="4755455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43" name="Двойная стрелка вверх/вниз 73"/>
          <p:cNvSpPr>
            <a:spLocks noChangeArrowheads="1"/>
          </p:cNvSpPr>
          <p:nvPr/>
        </p:nvSpPr>
        <p:spPr bwMode="auto">
          <a:xfrm>
            <a:off x="4436641" y="5416484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75" name="Цилиндр 74"/>
          <p:cNvSpPr/>
          <p:nvPr/>
        </p:nvSpPr>
        <p:spPr bwMode="auto">
          <a:xfrm>
            <a:off x="7151040" y="3573090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76" name="Цилиндр 75"/>
          <p:cNvSpPr/>
          <p:nvPr/>
        </p:nvSpPr>
        <p:spPr bwMode="auto">
          <a:xfrm>
            <a:off x="7151041" y="2220789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77" name="Цилиндр 76"/>
          <p:cNvSpPr/>
          <p:nvPr/>
        </p:nvSpPr>
        <p:spPr bwMode="auto">
          <a:xfrm>
            <a:off x="7151040" y="2939424"/>
            <a:ext cx="97488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47" name="Двойная стрелка вверх/вниз 77"/>
          <p:cNvSpPr>
            <a:spLocks noChangeArrowheads="1"/>
          </p:cNvSpPr>
          <p:nvPr/>
        </p:nvSpPr>
        <p:spPr bwMode="auto">
          <a:xfrm>
            <a:off x="7544161" y="2616830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48" name="Двойная стрелка вверх/вниз 78"/>
          <p:cNvSpPr>
            <a:spLocks noChangeArrowheads="1"/>
          </p:cNvSpPr>
          <p:nvPr/>
        </p:nvSpPr>
        <p:spPr bwMode="auto">
          <a:xfrm>
            <a:off x="7547041" y="3279300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5" name="Цилиндр 24"/>
          <p:cNvSpPr/>
          <p:nvPr/>
        </p:nvSpPr>
        <p:spPr bwMode="auto">
          <a:xfrm>
            <a:off x="783360" y="3650858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26" name="Цилиндр 25"/>
          <p:cNvSpPr/>
          <p:nvPr/>
        </p:nvSpPr>
        <p:spPr bwMode="auto">
          <a:xfrm>
            <a:off x="783361" y="2299997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27" name="Цилиндр 26"/>
          <p:cNvSpPr/>
          <p:nvPr/>
        </p:nvSpPr>
        <p:spPr bwMode="auto">
          <a:xfrm>
            <a:off x="783360" y="3018633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52" name="Двойная стрелка вверх/вниз 27"/>
          <p:cNvSpPr>
            <a:spLocks noChangeArrowheads="1"/>
          </p:cNvSpPr>
          <p:nvPr/>
        </p:nvSpPr>
        <p:spPr bwMode="auto">
          <a:xfrm>
            <a:off x="1175040" y="2696039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53" name="Двойная стрелка вверх/вниз 29"/>
          <p:cNvSpPr>
            <a:spLocks noChangeArrowheads="1"/>
          </p:cNvSpPr>
          <p:nvPr/>
        </p:nvSpPr>
        <p:spPr bwMode="auto">
          <a:xfrm>
            <a:off x="1179360" y="3358508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31" name="Цилиндр 30"/>
          <p:cNvSpPr/>
          <p:nvPr/>
        </p:nvSpPr>
        <p:spPr bwMode="auto">
          <a:xfrm>
            <a:off x="1045440" y="3750230"/>
            <a:ext cx="982080" cy="646627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32" name="Цилиндр 31"/>
          <p:cNvSpPr/>
          <p:nvPr/>
        </p:nvSpPr>
        <p:spPr bwMode="auto">
          <a:xfrm>
            <a:off x="1045440" y="2399368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33" name="Цилиндр 32"/>
          <p:cNvSpPr/>
          <p:nvPr/>
        </p:nvSpPr>
        <p:spPr bwMode="auto">
          <a:xfrm>
            <a:off x="1045440" y="3118003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57" name="Двойная стрелка вверх/вниз 33"/>
          <p:cNvSpPr>
            <a:spLocks noChangeArrowheads="1"/>
          </p:cNvSpPr>
          <p:nvPr/>
        </p:nvSpPr>
        <p:spPr bwMode="auto">
          <a:xfrm>
            <a:off x="1437120" y="2795409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58" name="Двойная стрелка вверх/вниз 34"/>
          <p:cNvSpPr>
            <a:spLocks noChangeArrowheads="1"/>
          </p:cNvSpPr>
          <p:nvPr/>
        </p:nvSpPr>
        <p:spPr bwMode="auto">
          <a:xfrm>
            <a:off x="1440000" y="3457878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82" name="Цилиндр 81"/>
          <p:cNvSpPr/>
          <p:nvPr/>
        </p:nvSpPr>
        <p:spPr bwMode="auto">
          <a:xfrm>
            <a:off x="4245120" y="5803885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83" name="Цилиндр 82"/>
          <p:cNvSpPr/>
          <p:nvPr/>
        </p:nvSpPr>
        <p:spPr bwMode="auto">
          <a:xfrm>
            <a:off x="4245121" y="4451583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84" name="Цилиндр 83"/>
          <p:cNvSpPr/>
          <p:nvPr/>
        </p:nvSpPr>
        <p:spPr bwMode="auto">
          <a:xfrm>
            <a:off x="4245120" y="517021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62" name="Двойная стрелка вверх/вниз 84"/>
          <p:cNvSpPr>
            <a:spLocks noChangeArrowheads="1"/>
          </p:cNvSpPr>
          <p:nvPr/>
        </p:nvSpPr>
        <p:spPr bwMode="auto">
          <a:xfrm>
            <a:off x="4636800" y="4847624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63" name="Двойная стрелка вверх/вниз 85"/>
          <p:cNvSpPr>
            <a:spLocks noChangeArrowheads="1"/>
          </p:cNvSpPr>
          <p:nvPr/>
        </p:nvSpPr>
        <p:spPr bwMode="auto">
          <a:xfrm>
            <a:off x="4641120" y="5510094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87" name="Цилиндр 86"/>
          <p:cNvSpPr/>
          <p:nvPr/>
        </p:nvSpPr>
        <p:spPr bwMode="auto">
          <a:xfrm>
            <a:off x="4507200" y="5903255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88" name="Цилиндр 87"/>
          <p:cNvSpPr/>
          <p:nvPr/>
        </p:nvSpPr>
        <p:spPr bwMode="auto">
          <a:xfrm>
            <a:off x="4507200" y="4550954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89" name="Цилиндр 88"/>
          <p:cNvSpPr/>
          <p:nvPr/>
        </p:nvSpPr>
        <p:spPr bwMode="auto">
          <a:xfrm>
            <a:off x="4507200" y="526958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67" name="Двойная стрелка вверх/вниз 89"/>
          <p:cNvSpPr>
            <a:spLocks noChangeArrowheads="1"/>
          </p:cNvSpPr>
          <p:nvPr/>
        </p:nvSpPr>
        <p:spPr bwMode="auto">
          <a:xfrm>
            <a:off x="4898880" y="4948435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68" name="Двойная стрелка вверх/вниз 90"/>
          <p:cNvSpPr>
            <a:spLocks noChangeArrowheads="1"/>
          </p:cNvSpPr>
          <p:nvPr/>
        </p:nvSpPr>
        <p:spPr bwMode="auto">
          <a:xfrm>
            <a:off x="4901760" y="5609464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92" name="Цилиндр 91"/>
          <p:cNvSpPr/>
          <p:nvPr/>
        </p:nvSpPr>
        <p:spPr bwMode="auto">
          <a:xfrm>
            <a:off x="7282081" y="3682542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93" name="Цилиндр 92"/>
          <p:cNvSpPr/>
          <p:nvPr/>
        </p:nvSpPr>
        <p:spPr bwMode="auto">
          <a:xfrm>
            <a:off x="7282080" y="2331680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94" name="Цилиндр 93"/>
          <p:cNvSpPr/>
          <p:nvPr/>
        </p:nvSpPr>
        <p:spPr bwMode="auto">
          <a:xfrm>
            <a:off x="7282080" y="3050316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72" name="Двойная стрелка вверх/вниз 94"/>
          <p:cNvSpPr>
            <a:spLocks noChangeArrowheads="1"/>
          </p:cNvSpPr>
          <p:nvPr/>
        </p:nvSpPr>
        <p:spPr bwMode="auto">
          <a:xfrm>
            <a:off x="7673761" y="2727722"/>
            <a:ext cx="231840" cy="367238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73" name="Двойная стрелка вверх/вниз 95"/>
          <p:cNvSpPr>
            <a:spLocks noChangeArrowheads="1"/>
          </p:cNvSpPr>
          <p:nvPr/>
        </p:nvSpPr>
        <p:spPr bwMode="auto">
          <a:xfrm>
            <a:off x="7678080" y="3390191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97" name="Цилиндр 96"/>
          <p:cNvSpPr/>
          <p:nvPr/>
        </p:nvSpPr>
        <p:spPr bwMode="auto">
          <a:xfrm>
            <a:off x="7544161" y="3781913"/>
            <a:ext cx="982080" cy="646627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98" name="Цилиндр 97"/>
          <p:cNvSpPr/>
          <p:nvPr/>
        </p:nvSpPr>
        <p:spPr bwMode="auto">
          <a:xfrm>
            <a:off x="7544161" y="2431051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99" name="Цилиндр 98"/>
          <p:cNvSpPr/>
          <p:nvPr/>
        </p:nvSpPr>
        <p:spPr bwMode="auto">
          <a:xfrm>
            <a:off x="7544160" y="3149686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77" name="Двойная стрелка вверх/вниз 99"/>
          <p:cNvSpPr>
            <a:spLocks noChangeArrowheads="1"/>
          </p:cNvSpPr>
          <p:nvPr/>
        </p:nvSpPr>
        <p:spPr bwMode="auto">
          <a:xfrm>
            <a:off x="7935841" y="2827092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78" name="Двойная стрелка вверх/вниз 100"/>
          <p:cNvSpPr>
            <a:spLocks noChangeArrowheads="1"/>
          </p:cNvSpPr>
          <p:nvPr/>
        </p:nvSpPr>
        <p:spPr bwMode="auto">
          <a:xfrm>
            <a:off x="7938721" y="3489562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3224877" y="1220941"/>
            <a:ext cx="3252123" cy="137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ru-RU" sz="1400" b="0" dirty="0" smtClean="0">
                <a:latin typeface="Calibri"/>
                <a:cs typeface="Calibri"/>
              </a:rPr>
              <a:t>Асинхронная </a:t>
            </a:r>
            <a:r>
              <a:rPr lang="en-US" sz="1400" b="0" dirty="0" smtClean="0">
                <a:latin typeface="Calibri"/>
                <a:cs typeface="Calibri"/>
              </a:rPr>
              <a:t>master-master </a:t>
            </a:r>
            <a:r>
              <a:rPr lang="ru-RU" sz="1400" b="0" dirty="0" smtClean="0">
                <a:latin typeface="Calibri"/>
                <a:cs typeface="Calibri"/>
              </a:rPr>
              <a:t>репликация для </a:t>
            </a:r>
            <a:r>
              <a:rPr lang="ru-RU" sz="1400" b="0" dirty="0">
                <a:latin typeface="Calibri"/>
                <a:cs typeface="Calibri"/>
              </a:rPr>
              <a:t>обеспечения работы географически распределенных </a:t>
            </a:r>
            <a:r>
              <a:rPr lang="ru-RU" sz="1400" b="0" dirty="0" smtClean="0">
                <a:latin typeface="Calibri"/>
                <a:cs typeface="Calibri"/>
              </a:rPr>
              <a:t>веб-кластеров.</a:t>
            </a:r>
          </a:p>
          <a:p>
            <a:endParaRPr lang="ru-RU" sz="1400" b="0" dirty="0">
              <a:latin typeface="Calibri"/>
              <a:cs typeface="Calibri"/>
            </a:endParaRPr>
          </a:p>
          <a:p>
            <a:r>
              <a:rPr lang="ru-RU" sz="1400" b="0" dirty="0" smtClean="0">
                <a:latin typeface="Calibri"/>
                <a:cs typeface="Calibri"/>
              </a:rPr>
              <a:t>Потеря связи между ДЦ может составлять часы.</a:t>
            </a:r>
            <a:endParaRPr lang="ru-RU" sz="1400" b="0" dirty="0">
              <a:latin typeface="Calibri"/>
              <a:cs typeface="Calibri"/>
            </a:endParaRPr>
          </a:p>
        </p:txBody>
      </p:sp>
      <p:pic>
        <p:nvPicPr>
          <p:cNvPr id="6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35" y="130793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Географический веб-кластер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блако 59"/>
          <p:cNvSpPr/>
          <p:nvPr/>
        </p:nvSpPr>
        <p:spPr>
          <a:xfrm>
            <a:off x="3157528" y="4313729"/>
            <a:ext cx="2828945" cy="1028707"/>
          </a:xfrm>
          <a:prstGeom prst="cloud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296" tIns="41148" rIns="82296" bIns="41148" rtlCol="0" anchor="ctr"/>
          <a:lstStyle/>
          <a:p>
            <a:pPr algn="ctr"/>
            <a:r>
              <a:rPr lang="ru-RU" sz="1200" dirty="0" smtClean="0"/>
              <a:t>Облачное хранилище файлов (</a:t>
            </a:r>
            <a:r>
              <a:rPr lang="en-US" sz="1200" dirty="0" smtClean="0"/>
              <a:t>Amazon S3, Azure, Google Storage, </a:t>
            </a:r>
            <a:r>
              <a:rPr lang="en-US" sz="1200" dirty="0" err="1" smtClean="0"/>
              <a:t>OpenStack</a:t>
            </a:r>
            <a:r>
              <a:rPr lang="en-US" sz="1200" dirty="0" smtClean="0"/>
              <a:t> Swift) + CDN</a:t>
            </a:r>
            <a:endParaRPr lang="ru-RU" sz="1200" dirty="0"/>
          </a:p>
        </p:txBody>
      </p:sp>
      <p:cxnSp>
        <p:nvCxnSpPr>
          <p:cNvPr id="65" name="AutoShape 22"/>
          <p:cNvCxnSpPr>
            <a:cxnSpLocks noChangeShapeType="1"/>
            <a:stCxn id="80" idx="0"/>
          </p:cNvCxnSpPr>
          <p:nvPr/>
        </p:nvCxnSpPr>
        <p:spPr bwMode="auto">
          <a:xfrm rot="5400000" flipH="1" flipV="1">
            <a:off x="1911620" y="1589054"/>
            <a:ext cx="370108" cy="1350178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69" name="AutoShape 22"/>
          <p:cNvCxnSpPr>
            <a:cxnSpLocks noChangeShapeType="1"/>
            <a:stCxn id="60" idx="3"/>
          </p:cNvCxnSpPr>
          <p:nvPr/>
        </p:nvCxnSpPr>
        <p:spPr bwMode="auto">
          <a:xfrm rot="16200000" flipV="1">
            <a:off x="3244137" y="3044683"/>
            <a:ext cx="1699153" cy="95657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73" name="AutoShape 22"/>
          <p:cNvCxnSpPr>
            <a:cxnSpLocks noChangeShapeType="1"/>
            <a:stCxn id="60" idx="3"/>
          </p:cNvCxnSpPr>
          <p:nvPr/>
        </p:nvCxnSpPr>
        <p:spPr bwMode="auto">
          <a:xfrm rot="5400000" flipH="1" flipV="1">
            <a:off x="4144255" y="3101138"/>
            <a:ext cx="1699153" cy="8436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74" name="AutoShape 22"/>
          <p:cNvCxnSpPr>
            <a:cxnSpLocks noChangeShapeType="1"/>
            <a:stCxn id="104" idx="0"/>
          </p:cNvCxnSpPr>
          <p:nvPr/>
        </p:nvCxnSpPr>
        <p:spPr bwMode="auto">
          <a:xfrm rot="16200000" flipV="1">
            <a:off x="6805818" y="1532599"/>
            <a:ext cx="370108" cy="1463089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78" name="Прямоугольник 77"/>
          <p:cNvSpPr/>
          <p:nvPr/>
        </p:nvSpPr>
        <p:spPr>
          <a:xfrm>
            <a:off x="3736176" y="2740935"/>
            <a:ext cx="1417824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Посетители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135700" y="2449197"/>
            <a:ext cx="2571768" cy="3471887"/>
            <a:chOff x="150778" y="3024182"/>
            <a:chExt cx="2857520" cy="3857652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150778" y="3024182"/>
              <a:ext cx="2857520" cy="3857652"/>
            </a:xfrm>
            <a:prstGeom prst="roundRect">
              <a:avLst/>
            </a:prstGeom>
            <a:gradFill>
              <a:gsLst>
                <a:gs pos="0">
                  <a:srgbClr val="E9F3FC"/>
                </a:gs>
                <a:gs pos="100000">
                  <a:schemeClr val="bg1"/>
                </a:gs>
              </a:gsLst>
              <a:lin ang="16200000" scaled="1"/>
            </a:gradFill>
            <a:ln>
              <a:solidFill>
                <a:srgbClr val="6685B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AutoShape 22"/>
            <p:cNvCxnSpPr>
              <a:cxnSpLocks noChangeShapeType="1"/>
              <a:stCxn id="101" idx="0"/>
              <a:endCxn id="85" idx="2"/>
            </p:cNvCxnSpPr>
            <p:nvPr/>
          </p:nvCxnSpPr>
          <p:spPr bwMode="auto">
            <a:xfrm rot="16200000" flipV="1">
              <a:off x="1597398" y="4863710"/>
              <a:ext cx="285752" cy="32147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sp>
          <p:nvSpPr>
            <p:cNvPr id="85" name="Rectangle 16"/>
            <p:cNvSpPr>
              <a:spLocks noChangeArrowheads="1"/>
            </p:cNvSpPr>
            <p:nvPr/>
          </p:nvSpPr>
          <p:spPr bwMode="auto">
            <a:xfrm>
              <a:off x="293654" y="4595818"/>
              <a:ext cx="2571768" cy="285752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smtClean="0"/>
                <a:t>Веб-приложение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cxnSp>
          <p:nvCxnSpPr>
            <p:cNvPr id="86" name="AutoShape 22"/>
            <p:cNvCxnSpPr>
              <a:cxnSpLocks noChangeShapeType="1"/>
              <a:stCxn id="85" idx="0"/>
            </p:cNvCxnSpPr>
            <p:nvPr/>
          </p:nvCxnSpPr>
          <p:spPr bwMode="auto">
            <a:xfrm rot="5400000" flipH="1" flipV="1">
              <a:off x="1400943" y="4417223"/>
              <a:ext cx="357190" cy="158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436530" y="3524248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93720" y="3095620"/>
              <a:ext cx="1693626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ДЦ в России</a:t>
              </a:r>
            </a:p>
          </p:txBody>
        </p:sp>
        <p:sp>
          <p:nvSpPr>
            <p:cNvPr id="95" name="Rectangle 16"/>
            <p:cNvSpPr>
              <a:spLocks noChangeArrowheads="1"/>
            </p:cNvSpPr>
            <p:nvPr/>
          </p:nvSpPr>
          <p:spPr bwMode="auto">
            <a:xfrm>
              <a:off x="382571" y="3590928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Веб-сервера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96" name="Rectangle 16"/>
            <p:cNvSpPr>
              <a:spLocks noChangeArrowheads="1"/>
            </p:cNvSpPr>
            <p:nvPr/>
          </p:nvSpPr>
          <p:spPr bwMode="auto">
            <a:xfrm>
              <a:off x="311133" y="3667124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Веб-серверы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100" name="Блок-схема: магнитный диск 99"/>
            <p:cNvSpPr/>
            <p:nvPr/>
          </p:nvSpPr>
          <p:spPr>
            <a:xfrm>
              <a:off x="293654" y="6024578"/>
              <a:ext cx="785818" cy="714380"/>
            </a:xfrm>
            <a:prstGeom prst="flowChartMagneticDisk">
              <a:avLst/>
            </a:prstGeom>
            <a:solidFill>
              <a:srgbClr val="E9F3FC"/>
            </a:solidFill>
            <a:ln>
              <a:solidFill>
                <a:srgbClr val="6685B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slave</a:t>
              </a:r>
              <a:endPara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16"/>
            <p:cNvSpPr>
              <a:spLocks noChangeArrowheads="1"/>
            </p:cNvSpPr>
            <p:nvPr/>
          </p:nvSpPr>
          <p:spPr bwMode="auto">
            <a:xfrm>
              <a:off x="1008034" y="5167322"/>
              <a:ext cx="1785950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smtClean="0">
                  <a:latin typeface="Arial" charset="0"/>
                  <a:cs typeface="Arial" charset="0"/>
                </a:rPr>
                <a:t>БД (</a:t>
              </a:r>
              <a:r>
                <a:rPr lang="en-US" dirty="0" smtClean="0"/>
                <a:t>master</a:t>
              </a:r>
              <a:r>
                <a:rPr lang="ru-RU" dirty="0" smtClean="0">
                  <a:latin typeface="Arial" charset="0"/>
                  <a:cs typeface="Arial" charset="0"/>
                </a:rPr>
                <a:t>)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cxnSp>
          <p:nvCxnSpPr>
            <p:cNvPr id="102" name="AutoShape 22"/>
            <p:cNvCxnSpPr>
              <a:cxnSpLocks noChangeShapeType="1"/>
              <a:stCxn id="100" idx="1"/>
              <a:endCxn id="101" idx="1"/>
            </p:cNvCxnSpPr>
            <p:nvPr/>
          </p:nvCxnSpPr>
          <p:spPr bwMode="auto">
            <a:xfrm rot="5400000" flipH="1" flipV="1">
              <a:off x="598455" y="5615000"/>
              <a:ext cx="497687" cy="321471"/>
            </a:xfrm>
            <a:prstGeom prst="bentConnector2">
              <a:avLst/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cxnSp>
          <p:nvCxnSpPr>
            <p:cNvPr id="103" name="AutoShape 22"/>
            <p:cNvCxnSpPr>
              <a:cxnSpLocks noChangeShapeType="1"/>
              <a:endCxn id="85" idx="2"/>
            </p:cNvCxnSpPr>
            <p:nvPr/>
          </p:nvCxnSpPr>
          <p:spPr bwMode="auto">
            <a:xfrm rot="5400000" flipH="1" flipV="1">
              <a:off x="507968" y="4881570"/>
              <a:ext cx="1071570" cy="1071570"/>
            </a:xfrm>
            <a:prstGeom prst="bentConnector3">
              <a:avLst>
                <a:gd name="adj1" fmla="val 884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</p:grpSp>
      <p:sp>
        <p:nvSpPr>
          <p:cNvPr id="104" name="Скругленный прямоугольник 103"/>
          <p:cNvSpPr/>
          <p:nvPr/>
        </p:nvSpPr>
        <p:spPr>
          <a:xfrm flipH="1">
            <a:off x="6436532" y="2449197"/>
            <a:ext cx="2571768" cy="3471887"/>
          </a:xfrm>
          <a:prstGeom prst="roundRect">
            <a:avLst/>
          </a:prstGeom>
          <a:gradFill>
            <a:gsLst>
              <a:gs pos="0">
                <a:srgbClr val="E9F3FC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6685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ru-RU"/>
          </a:p>
        </p:txBody>
      </p:sp>
      <p:cxnSp>
        <p:nvCxnSpPr>
          <p:cNvPr id="105" name="AutoShape 22"/>
          <p:cNvCxnSpPr>
            <a:cxnSpLocks noChangeShapeType="1"/>
            <a:stCxn id="113" idx="0"/>
            <a:endCxn id="106" idx="2"/>
          </p:cNvCxnSpPr>
          <p:nvPr/>
        </p:nvCxnSpPr>
        <p:spPr bwMode="auto">
          <a:xfrm rot="5400000" flipH="1" flipV="1">
            <a:off x="7449165" y="4104772"/>
            <a:ext cx="257177" cy="28932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106" name="Rectangle 16"/>
          <p:cNvSpPr>
            <a:spLocks noChangeArrowheads="1"/>
          </p:cNvSpPr>
          <p:nvPr/>
        </p:nvSpPr>
        <p:spPr bwMode="auto">
          <a:xfrm flipH="1">
            <a:off x="6565120" y="3863669"/>
            <a:ext cx="2314591" cy="257177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Веб-приложение</a:t>
            </a:r>
            <a:endParaRPr lang="ru-RU" dirty="0">
              <a:latin typeface="Arial" charset="0"/>
              <a:cs typeface="Arial" charset="0"/>
            </a:endParaRPr>
          </a:p>
        </p:txBody>
      </p:sp>
      <p:cxnSp>
        <p:nvCxnSpPr>
          <p:cNvPr id="107" name="AutoShape 22"/>
          <p:cNvCxnSpPr>
            <a:cxnSpLocks noChangeShapeType="1"/>
            <a:stCxn id="106" idx="0"/>
          </p:cNvCxnSpPr>
          <p:nvPr/>
        </p:nvCxnSpPr>
        <p:spPr bwMode="auto">
          <a:xfrm rot="16200000" flipV="1">
            <a:off x="7561680" y="3702934"/>
            <a:ext cx="321471" cy="142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108" name="Rectangle 16"/>
          <p:cNvSpPr>
            <a:spLocks noChangeArrowheads="1"/>
          </p:cNvSpPr>
          <p:nvPr/>
        </p:nvSpPr>
        <p:spPr bwMode="auto">
          <a:xfrm flipH="1">
            <a:off x="6645146" y="2899256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 flipH="1">
            <a:off x="6624543" y="2513491"/>
            <a:ext cx="1278683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ДЦ в США</a:t>
            </a:r>
          </a:p>
        </p:txBody>
      </p:sp>
      <p:sp>
        <p:nvSpPr>
          <p:cNvPr id="110" name="Rectangle 16"/>
          <p:cNvSpPr>
            <a:spLocks noChangeArrowheads="1"/>
          </p:cNvSpPr>
          <p:nvPr/>
        </p:nvSpPr>
        <p:spPr bwMode="auto">
          <a:xfrm flipH="1">
            <a:off x="6693709" y="2959268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Веб-сервера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1" name="Rectangle 16"/>
          <p:cNvSpPr>
            <a:spLocks noChangeArrowheads="1"/>
          </p:cNvSpPr>
          <p:nvPr/>
        </p:nvSpPr>
        <p:spPr bwMode="auto">
          <a:xfrm flipH="1">
            <a:off x="6758003" y="3027845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Веб-серверы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2" name="Блок-схема: магнитный диск 111"/>
          <p:cNvSpPr/>
          <p:nvPr/>
        </p:nvSpPr>
        <p:spPr>
          <a:xfrm flipH="1">
            <a:off x="8172475" y="5149553"/>
            <a:ext cx="707236" cy="642942"/>
          </a:xfrm>
          <a:prstGeom prst="flowChartMagneticDisk">
            <a:avLst/>
          </a:prstGeom>
          <a:solidFill>
            <a:srgbClr val="E9F3FC"/>
          </a:solidFill>
          <a:ln>
            <a:solidFill>
              <a:srgbClr val="6685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slave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ectangle 16"/>
          <p:cNvSpPr>
            <a:spLocks noChangeArrowheads="1"/>
          </p:cNvSpPr>
          <p:nvPr/>
        </p:nvSpPr>
        <p:spPr bwMode="auto">
          <a:xfrm flipH="1">
            <a:off x="6629414" y="4378023"/>
            <a:ext cx="1607355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БД (</a:t>
            </a:r>
            <a:r>
              <a:rPr lang="en-US" dirty="0" smtClean="0"/>
              <a:t>master</a:t>
            </a:r>
            <a:r>
              <a:rPr lang="ru-RU" dirty="0" smtClean="0">
                <a:latin typeface="Arial" charset="0"/>
                <a:cs typeface="Arial" charset="0"/>
              </a:rPr>
              <a:t>)</a:t>
            </a:r>
            <a:endParaRPr lang="ru-RU" dirty="0">
              <a:latin typeface="Arial" charset="0"/>
              <a:cs typeface="Arial" charset="0"/>
            </a:endParaRPr>
          </a:p>
        </p:txBody>
      </p:sp>
      <p:cxnSp>
        <p:nvCxnSpPr>
          <p:cNvPr id="114" name="AutoShape 22"/>
          <p:cNvCxnSpPr>
            <a:cxnSpLocks noChangeShapeType="1"/>
            <a:stCxn id="112" idx="1"/>
            <a:endCxn id="113" idx="1"/>
          </p:cNvCxnSpPr>
          <p:nvPr/>
        </p:nvCxnSpPr>
        <p:spPr bwMode="auto">
          <a:xfrm rot="16200000" flipV="1">
            <a:off x="8157473" y="4780933"/>
            <a:ext cx="447918" cy="289324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5" name="AutoShape 22"/>
          <p:cNvCxnSpPr>
            <a:cxnSpLocks noChangeShapeType="1"/>
            <a:endCxn id="106" idx="2"/>
          </p:cNvCxnSpPr>
          <p:nvPr/>
        </p:nvCxnSpPr>
        <p:spPr bwMode="auto">
          <a:xfrm rot="16200000" flipV="1">
            <a:off x="7722416" y="4120846"/>
            <a:ext cx="964413" cy="964413"/>
          </a:xfrm>
          <a:prstGeom prst="bentConnector3">
            <a:avLst>
              <a:gd name="adj1" fmla="val 884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6" name="AutoShape 22"/>
          <p:cNvCxnSpPr>
            <a:cxnSpLocks noChangeShapeType="1"/>
            <a:stCxn id="101" idx="2"/>
            <a:endCxn id="113" idx="2"/>
          </p:cNvCxnSpPr>
          <p:nvPr/>
        </p:nvCxnSpPr>
        <p:spPr bwMode="auto">
          <a:xfrm rot="16200000" flipH="1">
            <a:off x="4572000" y="2164155"/>
            <a:ext cx="1429" cy="5722184"/>
          </a:xfrm>
          <a:prstGeom prst="bentConnector3">
            <a:avLst>
              <a:gd name="adj1" fmla="val 49904298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triangle" w="lg" len="lg"/>
          </a:ln>
          <a:effectLst/>
        </p:spPr>
      </p:cxnSp>
      <p:cxnSp>
        <p:nvCxnSpPr>
          <p:cNvPr id="117" name="AutoShape 22"/>
          <p:cNvCxnSpPr>
            <a:cxnSpLocks noChangeShapeType="1"/>
            <a:stCxn id="60" idx="2"/>
            <a:endCxn id="85" idx="3"/>
          </p:cNvCxnSpPr>
          <p:nvPr/>
        </p:nvCxnSpPr>
        <p:spPr bwMode="auto">
          <a:xfrm rot="10800000">
            <a:off x="2578880" y="3992257"/>
            <a:ext cx="587423" cy="835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8" name="AutoShape 22"/>
          <p:cNvCxnSpPr>
            <a:cxnSpLocks noChangeShapeType="1"/>
            <a:stCxn id="60" idx="0"/>
            <a:endCxn id="106" idx="3"/>
          </p:cNvCxnSpPr>
          <p:nvPr/>
        </p:nvCxnSpPr>
        <p:spPr bwMode="auto">
          <a:xfrm flipV="1">
            <a:off x="5984116" y="3992257"/>
            <a:ext cx="581005" cy="835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31" y="1481334"/>
            <a:ext cx="1663500" cy="1163302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44" y="1478077"/>
            <a:ext cx="1633183" cy="1166559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Географический веб-кластер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 bwMode="auto">
          <a:xfrm>
            <a:off x="5508104" y="1716063"/>
            <a:ext cx="3456384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ДЦ в США</a:t>
            </a:r>
            <a:endParaRPr lang="ru-RU" sz="1300" i="1" dirty="0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7504" y="3861048"/>
            <a:ext cx="3744416" cy="249450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2356507"/>
            <a:ext cx="3744416" cy="13163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64158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Цилиндр 2"/>
          <p:cNvSpPr/>
          <p:nvPr/>
        </p:nvSpPr>
        <p:spPr>
          <a:xfrm>
            <a:off x="2204101" y="3951238"/>
            <a:ext cx="1512168" cy="217661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master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Цилиндр 13"/>
          <p:cNvSpPr/>
          <p:nvPr/>
        </p:nvSpPr>
        <p:spPr>
          <a:xfrm>
            <a:off x="2276109" y="547977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Цилиндр 15"/>
          <p:cNvSpPr/>
          <p:nvPr/>
        </p:nvSpPr>
        <p:spPr>
          <a:xfrm>
            <a:off x="2276109" y="511973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251520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</a:t>
            </a:r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41" name="Стрелка вниз 40"/>
          <p:cNvSpPr/>
          <p:nvPr/>
        </p:nvSpPr>
        <p:spPr bwMode="auto">
          <a:xfrm>
            <a:off x="5724128" y="1052736"/>
            <a:ext cx="3044880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</a:t>
            </a:r>
            <a:r>
              <a:rPr lang="en-US" sz="1300" dirty="0" err="1" smtClean="0"/>
              <a:t>ru</a:t>
            </a:r>
            <a:endParaRPr lang="ru-RU" sz="1300" dirty="0"/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51520" y="1716063"/>
            <a:ext cx="3456384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ДЦ в России</a:t>
            </a:r>
            <a:endParaRPr lang="ru-RU" sz="1300" i="1" dirty="0"/>
          </a:p>
        </p:txBody>
      </p:sp>
      <p:sp>
        <p:nvSpPr>
          <p:cNvPr id="43" name="Стрелка вниз 42"/>
          <p:cNvSpPr/>
          <p:nvPr/>
        </p:nvSpPr>
        <p:spPr bwMode="auto">
          <a:xfrm>
            <a:off x="467544" y="1052736"/>
            <a:ext cx="3044880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*.com</a:t>
            </a: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1187624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2</a:t>
            </a:r>
            <a:endParaRPr lang="ru-RU" sz="1200" b="1" dirty="0"/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2915816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N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256490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…</a:t>
            </a:r>
            <a:endParaRPr lang="ru-RU" sz="6600" dirty="0"/>
          </a:p>
        </p:txBody>
      </p:sp>
      <p:sp>
        <p:nvSpPr>
          <p:cNvPr id="46" name="Цилиндр 45"/>
          <p:cNvSpPr/>
          <p:nvPr/>
        </p:nvSpPr>
        <p:spPr>
          <a:xfrm>
            <a:off x="2276109" y="475969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57555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147565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3239852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2051720" y="2492896"/>
            <a:ext cx="99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+ </a:t>
            </a:r>
            <a:r>
              <a:rPr lang="en-US" sz="900" dirty="0" err="1" smtClean="0"/>
              <a:t>AutoScaling</a:t>
            </a:r>
            <a:endParaRPr lang="ru-RU" sz="900" dirty="0"/>
          </a:p>
        </p:txBody>
      </p:sp>
      <p:sp>
        <p:nvSpPr>
          <p:cNvPr id="50" name="Цилиндр 49"/>
          <p:cNvSpPr/>
          <p:nvPr/>
        </p:nvSpPr>
        <p:spPr>
          <a:xfrm>
            <a:off x="179512" y="4571492"/>
            <a:ext cx="1512168" cy="152853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slave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1" name="Цилиндр 50"/>
          <p:cNvSpPr/>
          <p:nvPr/>
        </p:nvSpPr>
        <p:spPr>
          <a:xfrm>
            <a:off x="251520" y="5713464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Цилиндр 53"/>
          <p:cNvSpPr/>
          <p:nvPr/>
        </p:nvSpPr>
        <p:spPr>
          <a:xfrm>
            <a:off x="251520" y="5553076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Цилиндр 54"/>
          <p:cNvSpPr/>
          <p:nvPr/>
        </p:nvSpPr>
        <p:spPr>
          <a:xfrm>
            <a:off x="251520" y="5390878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23528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9632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987824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0" name="Двойная стрелка влево/вправо 59"/>
          <p:cNvSpPr/>
          <p:nvPr/>
        </p:nvSpPr>
        <p:spPr>
          <a:xfrm>
            <a:off x="1691680" y="5479778"/>
            <a:ext cx="504056" cy="27114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войная стрелка вверх/вниз 60"/>
          <p:cNvSpPr/>
          <p:nvPr/>
        </p:nvSpPr>
        <p:spPr>
          <a:xfrm>
            <a:off x="3182936" y="3417724"/>
            <a:ext cx="146926" cy="803364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войная стрелка вверх/вниз 61"/>
          <p:cNvSpPr/>
          <p:nvPr/>
        </p:nvSpPr>
        <p:spPr>
          <a:xfrm rot="17580000">
            <a:off x="1509753" y="2861608"/>
            <a:ext cx="147996" cy="204911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войная стрелка вверх/вниз 62"/>
          <p:cNvSpPr/>
          <p:nvPr/>
        </p:nvSpPr>
        <p:spPr>
          <a:xfrm rot="18360000" flipH="1">
            <a:off x="2369941" y="3020784"/>
            <a:ext cx="141172" cy="1556479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467544" y="4062264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</a:t>
            </a:r>
            <a:endParaRPr lang="ru-RU" sz="9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364088" y="3861048"/>
            <a:ext cx="3744416" cy="249450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364088" y="2356507"/>
            <a:ext cx="3744416" cy="13163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Цилиндр 67"/>
          <p:cNvSpPr/>
          <p:nvPr/>
        </p:nvSpPr>
        <p:spPr>
          <a:xfrm>
            <a:off x="5508104" y="3951238"/>
            <a:ext cx="1512168" cy="217661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master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9" name="Цилиндр 68"/>
          <p:cNvSpPr/>
          <p:nvPr/>
        </p:nvSpPr>
        <p:spPr>
          <a:xfrm>
            <a:off x="5580112" y="547977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Цилиндр 69"/>
          <p:cNvSpPr/>
          <p:nvPr/>
        </p:nvSpPr>
        <p:spPr>
          <a:xfrm>
            <a:off x="5580112" y="511973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5508104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</a:t>
            </a:r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6444208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2</a:t>
            </a:r>
            <a:endParaRPr lang="ru-RU" sz="1200" b="1" dirty="0"/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8172400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N</a:t>
            </a:r>
            <a:endParaRPr lang="ru-RU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308304" y="256490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…</a:t>
            </a:r>
            <a:endParaRPr lang="ru-RU" sz="6600" dirty="0"/>
          </a:p>
        </p:txBody>
      </p:sp>
      <p:sp>
        <p:nvSpPr>
          <p:cNvPr id="75" name="Цилиндр 74"/>
          <p:cNvSpPr/>
          <p:nvPr/>
        </p:nvSpPr>
        <p:spPr>
          <a:xfrm>
            <a:off x="5580112" y="475969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>
            <a:off x="5832140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>
            <a:off x="6732240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>
            <a:off x="849643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7308304" y="2492896"/>
            <a:ext cx="9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+ </a:t>
            </a:r>
            <a:r>
              <a:rPr lang="en-US" sz="900" dirty="0" err="1" smtClean="0"/>
              <a:t>AutoScaling</a:t>
            </a:r>
            <a:endParaRPr lang="ru-RU" sz="900" dirty="0"/>
          </a:p>
        </p:txBody>
      </p:sp>
      <p:sp>
        <p:nvSpPr>
          <p:cNvPr id="80" name="Цилиндр 79"/>
          <p:cNvSpPr/>
          <p:nvPr/>
        </p:nvSpPr>
        <p:spPr>
          <a:xfrm>
            <a:off x="7524328" y="4571492"/>
            <a:ext cx="1512168" cy="152853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slave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1" name="Цилиндр 80"/>
          <p:cNvSpPr/>
          <p:nvPr/>
        </p:nvSpPr>
        <p:spPr>
          <a:xfrm>
            <a:off x="7596336" y="5713464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Цилиндр 81"/>
          <p:cNvSpPr/>
          <p:nvPr/>
        </p:nvSpPr>
        <p:spPr>
          <a:xfrm>
            <a:off x="7596336" y="5553076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Цилиндр 82"/>
          <p:cNvSpPr/>
          <p:nvPr/>
        </p:nvSpPr>
        <p:spPr>
          <a:xfrm>
            <a:off x="7596336" y="5390878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80112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516216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8244408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7" name="Двойная стрелка влево/вправо 86"/>
          <p:cNvSpPr/>
          <p:nvPr/>
        </p:nvSpPr>
        <p:spPr>
          <a:xfrm>
            <a:off x="7020272" y="5479778"/>
            <a:ext cx="504056" cy="27114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Двойная стрелка вверх/вниз 87"/>
          <p:cNvSpPr/>
          <p:nvPr/>
        </p:nvSpPr>
        <p:spPr>
          <a:xfrm>
            <a:off x="5868144" y="3417724"/>
            <a:ext cx="146926" cy="803364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Двойная стрелка вверх/вниз 88"/>
          <p:cNvSpPr/>
          <p:nvPr/>
        </p:nvSpPr>
        <p:spPr>
          <a:xfrm rot="-17580000">
            <a:off x="7558425" y="2861608"/>
            <a:ext cx="147996" cy="204911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Двойная стрелка вверх/вниз 89"/>
          <p:cNvSpPr/>
          <p:nvPr/>
        </p:nvSpPr>
        <p:spPr>
          <a:xfrm rot="-19500000" flipH="1">
            <a:off x="6468135" y="3304248"/>
            <a:ext cx="212836" cy="103796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8014220" y="4082735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</a:t>
            </a:r>
            <a:endParaRPr lang="ru-RU" sz="900" dirty="0"/>
          </a:p>
        </p:txBody>
      </p:sp>
      <p:sp>
        <p:nvSpPr>
          <p:cNvPr id="92" name="Двойная стрелка влево/вправо 91"/>
          <p:cNvSpPr/>
          <p:nvPr/>
        </p:nvSpPr>
        <p:spPr>
          <a:xfrm>
            <a:off x="3892106" y="5062091"/>
            <a:ext cx="1431795" cy="259309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4007187" y="460438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master-master </a:t>
            </a:r>
            <a:r>
              <a:rPr lang="ru-RU" sz="1200" dirty="0" smtClean="0"/>
              <a:t>репликация</a:t>
            </a:r>
            <a:endParaRPr lang="ru-RU" sz="1200" dirty="0"/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Схема «облачного сервиса»</a:t>
            </a:r>
            <a:endParaRPr lang="ru-RU" sz="3200" b="1" dirty="0"/>
          </a:p>
        </p:txBody>
      </p:sp>
      <p:sp>
        <p:nvSpPr>
          <p:cNvPr id="2" name="Облако 1"/>
          <p:cNvSpPr/>
          <p:nvPr/>
        </p:nvSpPr>
        <p:spPr>
          <a:xfrm>
            <a:off x="3995936" y="2082959"/>
            <a:ext cx="1224136" cy="145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Облачное хранилище</a:t>
            </a:r>
            <a:endParaRPr lang="ru-RU" sz="1000" dirty="0"/>
          </a:p>
        </p:txBody>
      </p:sp>
      <p:sp>
        <p:nvSpPr>
          <p:cNvPr id="98" name="Стрелка вниз 97"/>
          <p:cNvSpPr/>
          <p:nvPr/>
        </p:nvSpPr>
        <p:spPr bwMode="auto">
          <a:xfrm>
            <a:off x="3419872" y="1052736"/>
            <a:ext cx="2304256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*.com</a:t>
            </a:r>
            <a:endParaRPr lang="ru-RU" sz="1300" dirty="0" smtClean="0"/>
          </a:p>
          <a:p>
            <a:pPr algn="ctr">
              <a:defRPr/>
            </a:pPr>
            <a:r>
              <a:rPr lang="ru-RU" sz="1300" dirty="0" smtClean="0"/>
              <a:t>*.</a:t>
            </a:r>
            <a:r>
              <a:rPr lang="en-US" sz="1300" dirty="0" err="1" smtClean="0"/>
              <a:t>ru</a:t>
            </a:r>
            <a:endParaRPr lang="en-US" sz="1300" dirty="0" smtClean="0"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3716269" y="2708920"/>
            <a:ext cx="279667" cy="125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Двойная стрелка влево/вправо 98"/>
          <p:cNvSpPr/>
          <p:nvPr/>
        </p:nvSpPr>
        <p:spPr>
          <a:xfrm>
            <a:off x="5228437" y="2727866"/>
            <a:ext cx="279667" cy="125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64114" y="5713464"/>
            <a:ext cx="1327966" cy="930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management</a:t>
            </a:r>
            <a:r>
              <a:rPr lang="ru-RU" sz="1400" dirty="0" smtClean="0"/>
              <a:t>, </a:t>
            </a:r>
            <a:r>
              <a:rPr lang="en-US" sz="1400" dirty="0" smtClean="0"/>
              <a:t>monitoring</a:t>
            </a:r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" y="1700808"/>
            <a:ext cx="3880294" cy="4715073"/>
          </a:xfrm>
          <a:prstGeom prst="roundRect">
            <a:avLst>
              <a:gd name="adj" fmla="val 675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5323901" y="1700807"/>
            <a:ext cx="3816818" cy="4715073"/>
          </a:xfrm>
          <a:prstGeom prst="roundRect">
            <a:avLst>
              <a:gd name="adj" fmla="val 645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" y="-4948"/>
            <a:ext cx="9147337" cy="68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5029200"/>
            <a:ext cx="9185136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036024"/>
            <a:ext cx="83058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4516" y="1648463"/>
            <a:ext cx="2422017" cy="3456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8601" y="1645726"/>
            <a:ext cx="2422017" cy="346202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651201"/>
            <a:ext cx="2413117" cy="345185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599" y="5410200"/>
            <a:ext cx="8077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+mj-lt"/>
                <a:cs typeface="Calibri" pitchFamily="34" charset="0"/>
              </a:rPr>
              <a:t>Результаты нагрузочного тестирования </a:t>
            </a:r>
            <a:r>
              <a:rPr lang="ru-RU" sz="1800" dirty="0">
                <a:latin typeface="+mj-lt"/>
                <a:cs typeface="Calibri" pitchFamily="34" charset="0"/>
              </a:rPr>
              <a:t>программного продукта «1С-Битрикс: Управление сайтом</a:t>
            </a:r>
            <a:r>
              <a:rPr lang="ru-RU" sz="1800" dirty="0" smtClean="0">
                <a:latin typeface="+mj-lt"/>
                <a:cs typeface="Calibri" pitchFamily="34" charset="0"/>
              </a:rPr>
              <a:t>» </a:t>
            </a:r>
            <a:r>
              <a:rPr lang="ru-RU" sz="1800" b="0" dirty="0" smtClean="0">
                <a:latin typeface="+mj-lt"/>
                <a:cs typeface="Calibri" pitchFamily="34" charset="0"/>
              </a:rPr>
              <a:t>(</a:t>
            </a:r>
            <a:r>
              <a:rPr lang="ru-RU" sz="1800" b="0" dirty="0">
                <a:latin typeface="+mj-lt"/>
                <a:cs typeface="Calibri" pitchFamily="34" charset="0"/>
              </a:rPr>
              <a:t>тестирование провели  компании «1С-Битрикс», «</a:t>
            </a:r>
            <a:r>
              <a:rPr lang="ru-RU" sz="1800" b="0" dirty="0" err="1">
                <a:latin typeface="+mj-lt"/>
                <a:cs typeface="Calibri" pitchFamily="34" charset="0"/>
              </a:rPr>
              <a:t>Онтико</a:t>
            </a:r>
            <a:r>
              <a:rPr lang="ru-RU" sz="1800" b="0" dirty="0">
                <a:latin typeface="+mj-lt"/>
                <a:cs typeface="Calibri" pitchFamily="34" charset="0"/>
              </a:rPr>
              <a:t>» и .</a:t>
            </a:r>
            <a:r>
              <a:rPr lang="ru-RU" sz="1800" b="0" dirty="0" err="1">
                <a:latin typeface="+mj-lt"/>
                <a:cs typeface="Calibri" pitchFamily="34" charset="0"/>
              </a:rPr>
              <a:t>masterhost</a:t>
            </a:r>
            <a:r>
              <a:rPr lang="ru-RU" sz="1800" b="0" dirty="0">
                <a:latin typeface="+mj-lt"/>
                <a:cs typeface="Calibri" pitchFamily="34" charset="0"/>
              </a:rPr>
              <a:t> в ноябре 2010 </a:t>
            </a:r>
            <a:r>
              <a:rPr lang="ru-RU" sz="1800" b="0" dirty="0" smtClean="0">
                <a:latin typeface="+mj-lt"/>
                <a:cs typeface="Calibri" pitchFamily="34" charset="0"/>
              </a:rPr>
              <a:t>года)</a:t>
            </a:r>
            <a:endParaRPr lang="en-US" sz="1800" b="0" dirty="0">
              <a:latin typeface="+mj-lt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0"/>
            <a:ext cx="9155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55776" y="1268760"/>
            <a:ext cx="6664424" cy="5256584"/>
          </a:xfrm>
          <a:prstGeom prst="roundRect">
            <a:avLst>
              <a:gd name="adj" fmla="val 1118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33096" y="5805264"/>
            <a:ext cx="5597828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За три года – на 430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%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быстрее!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89398613"/>
              </p:ext>
            </p:extLst>
          </p:nvPr>
        </p:nvGraphicFramePr>
        <p:xfrm>
          <a:off x="2918782" y="148115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30950" y="5513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+110%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150" y="5513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+430%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163" y="1624513"/>
            <a:ext cx="4746625" cy="3367087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685800" y="1464625"/>
            <a:ext cx="34117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Вы быстро выведете на страницу </a:t>
            </a:r>
            <a:r>
              <a:rPr lang="ru-RU" sz="2000" b="0" dirty="0" smtClean="0">
                <a:latin typeface="+mj-lt"/>
              </a:rPr>
              <a:t>«динамическую» </a:t>
            </a:r>
            <a:r>
              <a:rPr lang="ru-RU" sz="2000" b="0" dirty="0">
                <a:latin typeface="+mj-lt"/>
              </a:rPr>
              <a:t>информацию, переместив с помощью курсора </a:t>
            </a:r>
            <a:r>
              <a:rPr lang="ru-RU" sz="2000" b="0" dirty="0" smtClean="0">
                <a:latin typeface="+mj-lt"/>
              </a:rPr>
              <a:t>иконку </a:t>
            </a:r>
            <a:r>
              <a:rPr lang="ru-RU" sz="2000" b="0" dirty="0">
                <a:latin typeface="+mj-lt"/>
              </a:rPr>
              <a:t>в область редактирования страницы.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 smtClean="0">
                <a:latin typeface="+mj-lt"/>
              </a:rPr>
              <a:t>«Динамическими» могут быть: </a:t>
            </a:r>
            <a:r>
              <a:rPr lang="ru-RU" sz="2000" b="0" dirty="0">
                <a:latin typeface="+mj-lt"/>
              </a:rPr>
              <a:t>веб-формы, </a:t>
            </a:r>
            <a:r>
              <a:rPr lang="ru-RU" sz="2000" b="0" dirty="0" smtClean="0">
                <a:latin typeface="+mj-lt"/>
              </a:rPr>
              <a:t>новости, каталог товаров, опросы, корзина с заказами,  </a:t>
            </a:r>
            <a:r>
              <a:rPr lang="ru-RU" sz="2000" b="0" dirty="0">
                <a:latin typeface="+mj-lt"/>
              </a:rPr>
              <a:t>список обращений в техподдержку, форма подписки на рассылки и другие </a:t>
            </a:r>
            <a:r>
              <a:rPr lang="ru-RU" sz="2000" b="0" dirty="0" smtClean="0">
                <a:latin typeface="+mj-lt"/>
              </a:rPr>
              <a:t>элементы. </a:t>
            </a:r>
            <a:endParaRPr lang="ru-RU" sz="20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latin typeface="Calibri" pitchFamily="34" charset="0"/>
                <a:cs typeface="Calibri" pitchFamily="34" charset="0"/>
              </a:rPr>
              <a:t>Работа с компонентами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114800" y="1518075"/>
            <a:ext cx="4921695" cy="358732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6" y="153662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\Downloads\8706558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smtClean="0">
                <a:solidFill>
                  <a:schemeClr val="tx1"/>
                </a:solidFill>
              </a:rPr>
              <a:t>Мобильные приложения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7000" y="1752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 smtClean="0">
                <a:latin typeface="Calibri"/>
                <a:cs typeface="Calibri"/>
              </a:rPr>
              <a:t>С помощью «1С-Битрикс: Мобильное приложение» вы можете создать мобильные приложения для сайтов на платформе «1С-Битрикс» и опубликовать их в </a:t>
            </a:r>
            <a:r>
              <a:rPr lang="en-US" sz="1800" b="0" dirty="0" err="1" smtClean="0">
                <a:latin typeface="Calibri"/>
                <a:cs typeface="Calibri"/>
              </a:rPr>
              <a:t>AppStore</a:t>
            </a: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и </a:t>
            </a:r>
            <a:r>
              <a:rPr lang="en-US" sz="1800" b="0" dirty="0" smtClean="0">
                <a:latin typeface="Calibri"/>
                <a:cs typeface="Calibri"/>
              </a:rPr>
              <a:t>Google Play</a:t>
            </a:r>
            <a:r>
              <a:rPr lang="ru-RU" sz="1800" b="0" dirty="0" smtClean="0">
                <a:latin typeface="Calibri"/>
                <a:cs typeface="Calibri"/>
              </a:rPr>
              <a:t>.</a:t>
            </a:r>
            <a:endParaRPr lang="en-US" sz="1800" b="0" dirty="0" smtClean="0">
              <a:latin typeface="Calibri"/>
              <a:cs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239000" y="1676400"/>
            <a:ext cx="1745674" cy="3200402"/>
            <a:chOff x="2530787" y="742950"/>
            <a:chExt cx="1951670" cy="3810000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0787" y="742950"/>
              <a:ext cx="1951670" cy="3810000"/>
            </a:xfrm>
            <a:prstGeom prst="rect">
              <a:avLst/>
            </a:prstGeom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5220" y="1414403"/>
              <a:ext cx="1648179" cy="247226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743200" y="3124200"/>
            <a:ext cx="4968027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endParaRPr lang="ru-RU" sz="18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Низкая стоимость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Высокая скорость разработки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Скорость работы приближена к </a:t>
            </a:r>
            <a:r>
              <a:rPr lang="ru-RU" sz="1800" b="0" dirty="0" err="1" smtClean="0">
                <a:latin typeface="Calibri"/>
                <a:cs typeface="Calibri"/>
              </a:rPr>
              <a:t>нативной</a:t>
            </a:r>
            <a:endParaRPr lang="ru-RU" sz="18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Гибкость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Комбинирование нативного интерфейса с </a:t>
            </a:r>
            <a:r>
              <a:rPr lang="en-US" sz="1800" b="0" dirty="0" smtClean="0">
                <a:latin typeface="Calibri"/>
                <a:cs typeface="Calibri"/>
              </a:rPr>
              <a:t>html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Контроль над приложением через </a:t>
            </a:r>
            <a:r>
              <a:rPr lang="en-US" sz="1800" b="0" dirty="0" smtClean="0">
                <a:latin typeface="Calibri"/>
                <a:cs typeface="Calibri"/>
              </a:rPr>
              <a:t>JavaScript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Единый сервис </a:t>
            </a:r>
            <a:r>
              <a:rPr lang="en-US" sz="1800" b="0" dirty="0">
                <a:latin typeface="Calibri"/>
                <a:cs typeface="Calibri"/>
              </a:rPr>
              <a:t>p</a:t>
            </a:r>
            <a:r>
              <a:rPr lang="en-US" sz="1800" b="0" dirty="0" smtClean="0">
                <a:latin typeface="Calibri"/>
                <a:cs typeface="Calibri"/>
              </a:rPr>
              <a:t>ush-</a:t>
            </a:r>
            <a:r>
              <a:rPr lang="ru-RU" sz="1800" b="0" dirty="0" smtClean="0">
                <a:latin typeface="Calibri"/>
                <a:cs typeface="Calibri"/>
              </a:rPr>
              <a:t>уведомлений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200" y="4572000"/>
            <a:ext cx="442183" cy="349249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4495800"/>
            <a:ext cx="609600" cy="45720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" y="1676400"/>
            <a:ext cx="2362200" cy="26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8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84" y="1676400"/>
            <a:ext cx="3762375" cy="376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3012" y="3124200"/>
            <a:ext cx="48896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r>
              <a:rPr lang="ru-RU" sz="3600" dirty="0" err="1">
                <a:latin typeface="+mj-lt"/>
                <a:cs typeface="+mn-cs"/>
              </a:rPr>
              <a:t>iframe</a:t>
            </a:r>
            <a:r>
              <a:rPr lang="ru-RU" sz="3600" dirty="0">
                <a:latin typeface="+mj-lt"/>
                <a:cs typeface="+mn-cs"/>
              </a:rPr>
              <a:t> </a:t>
            </a:r>
            <a:r>
              <a:rPr lang="ru-RU" sz="1400" dirty="0">
                <a:latin typeface="+mj-lt"/>
                <a:cs typeface="+mn-cs"/>
              </a:rPr>
              <a:t>и</a:t>
            </a:r>
            <a:r>
              <a:rPr lang="ru-RU" sz="3600" dirty="0">
                <a:latin typeface="+mj-lt"/>
                <a:cs typeface="+mn-cs"/>
              </a:rPr>
              <a:t> </a:t>
            </a:r>
            <a:r>
              <a:rPr lang="en-US" sz="3600" dirty="0">
                <a:latin typeface="+mj-lt"/>
                <a:cs typeface="+mn-cs"/>
              </a:rPr>
              <a:t>JavaScript</a:t>
            </a:r>
            <a:endParaRPr lang="ru-RU" sz="3600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На самом деле, способ даже один, так как все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JavaScript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, как правило в конце концов «рисуют» </a:t>
            </a:r>
            <a:r>
              <a:rPr lang="ru-RU" sz="1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iframe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– основной способ распространения вирусов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057400"/>
            <a:ext cx="487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Способы распространения вирусов через веб: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17806" y="1322487"/>
            <a:ext cx="3810000" cy="5078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err="1">
                <a:latin typeface="+mn-lt"/>
                <a:cs typeface="+mn-cs"/>
              </a:rPr>
              <a:t>Веб-сайт</a:t>
            </a:r>
            <a:r>
              <a:rPr lang="ru-RU" sz="1800" dirty="0">
                <a:latin typeface="+mn-lt"/>
                <a:cs typeface="+mn-cs"/>
              </a:rPr>
              <a:t> - часть корпоративной инфраструктуры.</a:t>
            </a:r>
            <a:r>
              <a:rPr lang="ru-RU" sz="1800" b="0" dirty="0">
                <a:latin typeface="+mn-lt"/>
                <a:cs typeface="+mn-cs"/>
              </a:rPr>
              <a:t> </a:t>
            </a:r>
          </a:p>
          <a:p>
            <a:pPr>
              <a:defRPr/>
            </a:pPr>
            <a:endParaRPr lang="ru-RU" sz="18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Взлом корпоративного сайта -  это </a:t>
            </a:r>
            <a:r>
              <a:rPr lang="ru-RU" sz="1800" dirty="0">
                <a:latin typeface="+mn-lt"/>
                <a:cs typeface="+mn-cs"/>
              </a:rPr>
              <a:t>удар по репутации и имиджу</a:t>
            </a:r>
            <a:r>
              <a:rPr lang="ru-RU" sz="1800" b="0" dirty="0">
                <a:latin typeface="+mn-lt"/>
                <a:cs typeface="+mn-cs"/>
              </a:rPr>
              <a:t> компании. Очень неприятное в подобных событиях - огласка происшествия. Но потеря данных с сайта, информации о клиентах – это уже прямые убытки. И огласка таких происшествий происходит далеко не всегда. </a:t>
            </a:r>
          </a:p>
          <a:p>
            <a:pPr>
              <a:defRPr/>
            </a:pPr>
            <a:endParaRPr lang="ru-RU" sz="18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Чем серьезнее компания и известнее ее имя и продукты, тем существеннее бывают риски и убытки от взлома корпоративного сайта</a:t>
            </a:r>
            <a:r>
              <a:rPr lang="ru-RU" sz="1600" b="0" dirty="0">
                <a:latin typeface="+mn-lt"/>
                <a:cs typeface="+mn-cs"/>
              </a:rPr>
              <a:t>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063875" y="5712518"/>
            <a:ext cx="608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300" dirty="0">
                <a:solidFill>
                  <a:srgbClr val="C00000"/>
                </a:solidFill>
                <a:latin typeface="+mn-lt"/>
                <a:cs typeface="+mn-cs"/>
              </a:rPr>
              <a:t>Когда сайт – это имидж и репутация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Безопасность сайта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191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fontanka.ru/mm/items/2012/6/15/0052/e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67" y="1600200"/>
            <a:ext cx="44703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1371600" y="5413435"/>
            <a:ext cx="7724900" cy="1143000"/>
          </a:xfrm>
        </p:spPr>
        <p:txBody>
          <a:bodyPr/>
          <a:lstStyle/>
          <a:p>
            <a:pPr algn="r"/>
            <a:r>
              <a:rPr lang="ru-RU" sz="3600" dirty="0" smtClean="0">
                <a:ea typeface="Verdana" pitchFamily="34" charset="0"/>
                <a:cs typeface="Verdana" pitchFamily="34" charset="0"/>
              </a:rPr>
              <a:t>Вы должны быть уверены в защищенности сайта и своих данных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ownloads\5905872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9" y="1374574"/>
            <a:ext cx="4206657" cy="38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6" name="Знак запрета 5"/>
          <p:cNvSpPr/>
          <p:nvPr/>
        </p:nvSpPr>
        <p:spPr>
          <a:xfrm>
            <a:off x="5684520" y="1881976"/>
            <a:ext cx="2706650" cy="2642797"/>
          </a:xfrm>
          <a:prstGeom prst="noSmoking">
            <a:avLst>
              <a:gd name="adj" fmla="val 734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88288"/>
            <a:ext cx="6176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91A"/>
                </a:solidFill>
                <a:latin typeface="Calibri"/>
              </a:rPr>
              <a:t>Комплекс «Проактивная защита» Инструменты безопасности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Прямоугольник 2"/>
          <p:cNvSpPr>
            <a:spLocks noChangeArrowheads="1"/>
          </p:cNvSpPr>
          <p:nvPr/>
        </p:nvSpPr>
        <p:spPr bwMode="auto">
          <a:xfrm>
            <a:off x="638783" y="1265406"/>
            <a:ext cx="5214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0" dirty="0">
                <a:latin typeface="+mj-lt"/>
              </a:rPr>
              <a:t>В платформу «1С-Битрикс» встроена система противодействия заражениям сайтов, которая: </a:t>
            </a:r>
          </a:p>
        </p:txBody>
      </p:sp>
      <p:sp>
        <p:nvSpPr>
          <p:cNvPr id="92164" name="Прямоугольник 3"/>
          <p:cNvSpPr>
            <a:spLocks noChangeArrowheads="1"/>
          </p:cNvSpPr>
          <p:nvPr/>
        </p:nvSpPr>
        <p:spPr bwMode="auto">
          <a:xfrm>
            <a:off x="611952" y="2552418"/>
            <a:ext cx="4572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выявляет в </a:t>
            </a:r>
            <a:r>
              <a:rPr lang="ru-RU" sz="2000" b="0" dirty="0" err="1">
                <a:latin typeface="+mj-lt"/>
              </a:rPr>
              <a:t>html</a:t>
            </a:r>
            <a:r>
              <a:rPr lang="ru-RU" sz="2000" b="0" dirty="0">
                <a:latin typeface="+mj-lt"/>
              </a:rPr>
              <a:t>-коде потенциально опасные участки</a:t>
            </a:r>
          </a:p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определяет большинство заражений сайта</a:t>
            </a:r>
          </a:p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ведет «белый список» для отсечения ложно положительных срабатываний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773238"/>
            <a:ext cx="33718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нак запрета 5"/>
          <p:cNvSpPr/>
          <p:nvPr/>
        </p:nvSpPr>
        <p:spPr>
          <a:xfrm>
            <a:off x="5646738" y="1714500"/>
            <a:ext cx="2997200" cy="2928938"/>
          </a:xfrm>
          <a:prstGeom prst="noSmoking">
            <a:avLst>
              <a:gd name="adj" fmla="val 8252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2167" name="Прямоугольник 6"/>
          <p:cNvSpPr>
            <a:spLocks noChangeArrowheads="1"/>
          </p:cNvSpPr>
          <p:nvPr/>
        </p:nvSpPr>
        <p:spPr bwMode="auto">
          <a:xfrm>
            <a:off x="364840" y="5334000"/>
            <a:ext cx="8501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/>
              <a:t>Веб-антивирус ни в коем случае не является заменой персонального антивируса!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98679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Веб-антивирус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artners.1c-bitrix.ru/images/cms12/secur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36805"/>
          <a:stretch/>
        </p:blipFill>
        <p:spPr bwMode="auto">
          <a:xfrm>
            <a:off x="3228191" y="1499146"/>
            <a:ext cx="5689782" cy="440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23" y="88337"/>
            <a:ext cx="6141173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«Панель безопасности»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533400" y="1346746"/>
            <a:ext cx="3440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Оценка уровней безопасности веб-проекта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436698" y="4221480"/>
            <a:ext cx="1211807" cy="457200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433001" y="2441806"/>
            <a:ext cx="1340951" cy="470021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0115"/>
            <a:ext cx="1081380" cy="10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2" y="2927067"/>
            <a:ext cx="1152332" cy="109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7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Прямоугольник 3"/>
          <p:cNvSpPr>
            <a:spLocks noChangeArrowheads="1"/>
          </p:cNvSpPr>
          <p:nvPr/>
        </p:nvSpPr>
        <p:spPr bwMode="auto">
          <a:xfrm>
            <a:off x="990600" y="2467225"/>
            <a:ext cx="42616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XSS</a:t>
            </a:r>
            <a:r>
              <a:rPr lang="ru-RU" sz="1800" b="0" dirty="0">
                <a:latin typeface="+mj-lt"/>
              </a:rPr>
              <a:t> - </a:t>
            </a:r>
            <a:r>
              <a:rPr lang="en-US" sz="1800" b="0" dirty="0">
                <a:latin typeface="+mj-lt"/>
              </a:rPr>
              <a:t>cross site scripting (</a:t>
            </a:r>
            <a:r>
              <a:rPr lang="ru-RU" sz="1800" b="0" dirty="0">
                <a:latin typeface="+mj-lt"/>
              </a:rPr>
              <a:t>С</a:t>
            </a:r>
            <a:r>
              <a:rPr lang="en-US" sz="1800" b="0" dirty="0">
                <a:latin typeface="+mj-lt"/>
              </a:rPr>
              <a:t>SS)</a:t>
            </a:r>
            <a:endParaRPr lang="ru-RU" sz="1800" b="0" dirty="0">
              <a:latin typeface="+mj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SQL </a:t>
            </a:r>
            <a:r>
              <a:rPr lang="ru-RU" sz="1800" dirty="0">
                <a:latin typeface="+mj-lt"/>
              </a:rPr>
              <a:t>инъекции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PHP Including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часть атак, связанных с обходом каталогов</a:t>
            </a:r>
          </a:p>
        </p:txBody>
      </p:sp>
      <p:sp>
        <p:nvSpPr>
          <p:cNvPr id="94212" name="Прямоугольник 4"/>
          <p:cNvSpPr>
            <a:spLocks noChangeArrowheads="1"/>
          </p:cNvSpPr>
          <p:nvPr/>
        </p:nvSpPr>
        <p:spPr bwMode="auto">
          <a:xfrm>
            <a:off x="533400" y="4375957"/>
            <a:ext cx="54181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Экранирует приложение от наиболее активно используемых атак</a:t>
            </a:r>
          </a:p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Фиксирует попытки атаки в журнале</a:t>
            </a:r>
          </a:p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Информирует администратора о случаях вторжения</a:t>
            </a:r>
          </a:p>
        </p:txBody>
      </p:sp>
      <p:sp>
        <p:nvSpPr>
          <p:cNvPr id="94214" name="Прямоугольник 7"/>
          <p:cNvSpPr>
            <a:spLocks noChangeArrowheads="1"/>
          </p:cNvSpPr>
          <p:nvPr/>
        </p:nvSpPr>
        <p:spPr bwMode="auto">
          <a:xfrm>
            <a:off x="533400" y="1518300"/>
            <a:ext cx="71762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err="1">
                <a:latin typeface="+mj-lt"/>
              </a:rPr>
              <a:t>Проактивный</a:t>
            </a:r>
            <a:r>
              <a:rPr lang="ru-RU" sz="2000" b="0" dirty="0">
                <a:latin typeface="+mj-lt"/>
              </a:rPr>
              <a:t> фильтр распознает большинство опасных угроз и блокирует вторжения на сайт.</a:t>
            </a:r>
            <a:endParaRPr lang="ru-RU" sz="20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</a:t>
            </a:r>
            <a:r>
              <a:rPr lang="ru-RU" sz="28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Проактивный</a:t>
            </a:r>
            <a: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фильтр</a:t>
            </a:r>
            <a:b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28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FireWall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ecommerce.1c-bitrix.ru/images/ecommerce/screens/st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99" y="2469352"/>
            <a:ext cx="3838716" cy="21688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scene3d>
            <a:camera prst="isometricOffAxis2Lef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hield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1538" y="2568741"/>
            <a:ext cx="1816100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sz="1900" b="0" dirty="0" smtClean="0">
                <a:latin typeface="+mj-lt"/>
              </a:rPr>
              <a:t>Неограниченное </a:t>
            </a:r>
            <a:r>
              <a:rPr lang="ru-RU" sz="1900" b="0" dirty="0">
                <a:latin typeface="+mj-lt"/>
              </a:rPr>
              <a:t>число групп </a:t>
            </a:r>
            <a:r>
              <a:rPr lang="ru-RU" sz="1900" b="0" dirty="0" smtClean="0">
                <a:latin typeface="+mj-lt"/>
              </a:rPr>
              <a:t>пользователей (с разными правами доступа к сайту)</a:t>
            </a:r>
            <a:endParaRPr lang="ru-RU" sz="19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sz="1900" b="0" dirty="0" smtClean="0">
                <a:latin typeface="+mj-lt"/>
              </a:rPr>
              <a:t>Неограниченное </a:t>
            </a:r>
            <a:r>
              <a:rPr lang="ru-RU" sz="1900" b="0" dirty="0">
                <a:latin typeface="+mj-lt"/>
              </a:rPr>
              <a:t>число зарегистрированных пользователей, возможность связи с любым числом </a:t>
            </a:r>
            <a:r>
              <a:rPr lang="ru-RU" sz="1900" b="0" dirty="0" smtClean="0">
                <a:latin typeface="+mj-lt"/>
              </a:rPr>
              <a:t>групп </a:t>
            </a:r>
            <a:endParaRPr lang="ru-RU" sz="19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sz="1900" b="0" dirty="0" smtClean="0">
                <a:latin typeface="+mj-lt"/>
              </a:rPr>
              <a:t>Распределение </a:t>
            </a:r>
            <a:r>
              <a:rPr lang="ru-RU" sz="1900" b="0" dirty="0">
                <a:latin typeface="+mj-lt"/>
              </a:rPr>
              <a:t>функциональных обязанностей и прав доступа по </a:t>
            </a:r>
            <a:r>
              <a:rPr lang="ru-RU" sz="1900" b="0" dirty="0" smtClean="0">
                <a:latin typeface="+mj-lt"/>
              </a:rPr>
              <a:t>группам</a:t>
            </a:r>
            <a:endParaRPr lang="ru-RU" sz="19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4722344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Сканер безопасности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447800"/>
            <a:ext cx="5105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Новый </a:t>
            </a:r>
            <a:r>
              <a:rPr lang="ru-RU" sz="2400" b="0" dirty="0">
                <a:latin typeface="Calibri"/>
                <a:cs typeface="Calibri"/>
              </a:rPr>
              <a:t>облачный </a:t>
            </a:r>
            <a:r>
              <a:rPr lang="ru-RU" sz="2400" b="0" dirty="0" smtClean="0">
                <a:latin typeface="Calibri"/>
                <a:cs typeface="Calibri"/>
              </a:rPr>
              <a:t>сервис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Бесплатный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Включен во все редакции «1С-Битрикс: Управление сайтом» 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Позволяет </a:t>
            </a:r>
            <a:r>
              <a:rPr lang="ru-RU" sz="2400" b="0" dirty="0">
                <a:latin typeface="Calibri"/>
                <a:cs typeface="Calibri"/>
              </a:rPr>
              <a:t>нетехническому специалисту провести и </a:t>
            </a:r>
            <a:r>
              <a:rPr lang="ru-RU" sz="2400" b="0" dirty="0" smtClean="0">
                <a:latin typeface="Calibri"/>
                <a:cs typeface="Calibri"/>
              </a:rPr>
              <a:t>внешнюю, </a:t>
            </a:r>
            <a:r>
              <a:rPr lang="ru-RU" sz="2400" b="0" dirty="0">
                <a:latin typeface="Calibri"/>
                <a:cs typeface="Calibri"/>
              </a:rPr>
              <a:t>и </a:t>
            </a:r>
            <a:r>
              <a:rPr lang="ru-RU" sz="2400" b="0" dirty="0" smtClean="0">
                <a:latin typeface="Calibri"/>
                <a:cs typeface="Calibri"/>
              </a:rPr>
              <a:t>внутреннюю </a:t>
            </a:r>
            <a:r>
              <a:rPr lang="ru-RU" sz="2400" b="0" dirty="0">
                <a:latin typeface="Calibri"/>
                <a:cs typeface="Calibri"/>
              </a:rPr>
              <a:t>проверку </a:t>
            </a:r>
            <a:r>
              <a:rPr lang="ru-RU" sz="2400" b="0" dirty="0" smtClean="0">
                <a:latin typeface="Calibri"/>
                <a:cs typeface="Calibri"/>
              </a:rPr>
              <a:t>безопасности интернет-проекта</a:t>
            </a:r>
            <a:endParaRPr lang="ru-RU" sz="2400" b="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Сканер рекомендуется запускать раз в месяц (на рабочем столе </a:t>
            </a:r>
            <a:r>
              <a:rPr lang="ru-RU" sz="2000" b="0" dirty="0" err="1" smtClean="0">
                <a:solidFill>
                  <a:srgbClr val="000000"/>
                </a:solidFill>
                <a:latin typeface="Calibri"/>
                <a:cs typeface="Calibri"/>
              </a:rPr>
              <a:t>информер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 напомнит об этом).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7427" y="1924050"/>
            <a:ext cx="4001773" cy="24955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perspectiveFront" fov="4740000">
              <a:rot lat="0" lon="1740000" rev="0"/>
            </a:camera>
            <a:lightRig rig="threePt" dir="t"/>
          </a:scene3d>
        </p:spPr>
      </p:pic>
      <p:pic>
        <p:nvPicPr>
          <p:cNvPr id="9" name="Изображение 8" descr="7289674_m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8" b="89884" l="9971" r="8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956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4722344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Безопасная авторизация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4512"/>
            <a:ext cx="7992888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400" b="0" dirty="0" smtClean="0">
                <a:latin typeface="+mn-lt"/>
              </a:rPr>
              <a:t>Пароли для большинства сайтов передаются в открытом виде, если не используется </a:t>
            </a:r>
            <a:r>
              <a:rPr lang="en-US" sz="2400" b="0" dirty="0" smtClean="0">
                <a:latin typeface="+mn-lt"/>
              </a:rPr>
              <a:t>SSL</a:t>
            </a:r>
            <a:r>
              <a:rPr lang="ru-RU" sz="2400" b="0" dirty="0" smtClean="0">
                <a:latin typeface="+mn-lt"/>
              </a:rPr>
              <a:t>. Но это большой риск компрометации проекта.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400" b="0" dirty="0" smtClean="0">
                <a:latin typeface="+mn-lt"/>
              </a:rPr>
              <a:t>Стоит </a:t>
            </a:r>
            <a:r>
              <a:rPr lang="en-US" sz="2400" b="0" dirty="0" smtClean="0">
                <a:latin typeface="+mn-lt"/>
              </a:rPr>
              <a:t>SSL </a:t>
            </a:r>
            <a:r>
              <a:rPr lang="ru-RU" sz="2400" b="0" dirty="0" smtClean="0">
                <a:latin typeface="+mn-lt"/>
              </a:rPr>
              <a:t>не дорого, но административно </a:t>
            </a:r>
            <a:r>
              <a:rPr lang="en-US" sz="2400" b="0" dirty="0" smtClean="0">
                <a:latin typeface="+mn-lt"/>
              </a:rPr>
              <a:t>– </a:t>
            </a:r>
            <a:r>
              <a:rPr lang="ru-RU" sz="2400" b="0" dirty="0" smtClean="0">
                <a:latin typeface="+mn-lt"/>
              </a:rPr>
              <a:t>это очень длительная процедура. </a:t>
            </a:r>
            <a:br>
              <a:rPr lang="ru-RU" sz="2400" b="0" dirty="0" smtClean="0">
                <a:latin typeface="+mn-lt"/>
              </a:rPr>
            </a:br>
            <a:r>
              <a:rPr lang="ru-RU" sz="2400" b="0" dirty="0" smtClean="0">
                <a:latin typeface="+mn-lt"/>
              </a:rPr>
              <a:t/>
            </a:r>
            <a:br>
              <a:rPr lang="ru-RU" sz="2400" b="0" dirty="0" smtClean="0">
                <a:latin typeface="+mn-lt"/>
              </a:rPr>
            </a:br>
            <a:r>
              <a:rPr lang="ru-RU" sz="2400" b="0" dirty="0" smtClean="0">
                <a:latin typeface="+mn-lt"/>
              </a:rPr>
              <a:t>По нашим данным: </a:t>
            </a:r>
            <a:br>
              <a:rPr lang="ru-RU" sz="2400" b="0" dirty="0" smtClean="0">
                <a:latin typeface="+mn-lt"/>
              </a:rPr>
            </a:br>
            <a:r>
              <a:rPr lang="ru-RU" sz="2400" b="0" dirty="0" smtClean="0">
                <a:latin typeface="+mn-lt"/>
              </a:rPr>
              <a:t>Из 70000 клиентов только около 2000 сайтов - </a:t>
            </a:r>
            <a:r>
              <a:rPr lang="ru-RU" sz="2400" b="0" dirty="0">
                <a:latin typeface="+mn-lt"/>
              </a:rPr>
              <a:t>с </a:t>
            </a:r>
            <a:r>
              <a:rPr lang="en-US" sz="2400" b="0" dirty="0" smtClean="0">
                <a:latin typeface="+mn-lt"/>
              </a:rPr>
              <a:t>SSL</a:t>
            </a:r>
            <a:r>
              <a:rPr lang="ru-RU" sz="2400" b="0" dirty="0" smtClean="0">
                <a:latin typeface="+mn-lt"/>
              </a:rPr>
              <a:t>.</a:t>
            </a:r>
            <a:endParaRPr lang="en-US" sz="2400" b="0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endParaRPr lang="ru-RU" sz="2400" b="0" dirty="0">
              <a:latin typeface="+mn-lt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6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Безопасная авторизация без </a:t>
            </a:r>
            <a:r>
              <a:rPr lang="en-US" sz="2400" b="1" dirty="0" smtClean="0"/>
              <a:t>SSL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13175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000" b="0" dirty="0" smtClean="0">
                <a:latin typeface="+mn-lt"/>
              </a:rPr>
              <a:t>Защита </a:t>
            </a:r>
            <a:r>
              <a:rPr lang="ru-RU" sz="2000" b="0" dirty="0">
                <a:latin typeface="+mn-lt"/>
              </a:rPr>
              <a:t>от перехвата паролей, даже при отсутствии SSL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000" b="0" dirty="0" smtClean="0">
                <a:latin typeface="+mn-lt"/>
              </a:rPr>
              <a:t>Безопасная </a:t>
            </a:r>
            <a:r>
              <a:rPr lang="ru-RU" sz="2000" b="0" dirty="0">
                <a:latin typeface="+mn-lt"/>
              </a:rPr>
              <a:t>аутентификация с шифрованием пароля по алгоритму RSA с ключом 1024 бит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000" b="0" dirty="0" smtClean="0">
                <a:latin typeface="+mn-lt"/>
              </a:rPr>
              <a:t>Пароли </a:t>
            </a:r>
            <a:r>
              <a:rPr lang="ru-RU" sz="2000" b="0" dirty="0">
                <a:latin typeface="+mn-lt"/>
              </a:rPr>
              <a:t>с формы авторизации передаются на сервер в зашифрованном виде, их невозможно взломать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магнитный диск 8"/>
          <p:cNvSpPr/>
          <p:nvPr/>
        </p:nvSpPr>
        <p:spPr>
          <a:xfrm>
            <a:off x="5904110" y="3483386"/>
            <a:ext cx="1728788" cy="216058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latin typeface="+mj-lt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275585" y="5693186"/>
            <a:ext cx="970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>
                <a:latin typeface="+mj-lt"/>
              </a:rPr>
              <a:t>Сервер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6023" y="3267486"/>
            <a:ext cx="1368425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+mj-lt"/>
              </a:rPr>
              <a:t>Закрытый ключ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419223" y="5693186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Клиент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87873" y="4214023"/>
            <a:ext cx="2916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950790" y="3806036"/>
            <a:ext cx="1557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0" dirty="0">
                <a:latin typeface="+mj-lt"/>
              </a:rPr>
              <a:t>Открытый ключ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987873" y="5172436"/>
            <a:ext cx="2916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3398340" y="4802548"/>
            <a:ext cx="2316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0" dirty="0">
                <a:latin typeface="+mj-lt"/>
              </a:rPr>
              <a:t>Зашифрованный пароль</a:t>
            </a:r>
          </a:p>
        </p:txBody>
      </p:sp>
      <p:pic>
        <p:nvPicPr>
          <p:cNvPr id="33794" name="Picture 2" descr="http://ecommerce.1c-bitrix.ru/images/ecommerce/screens/auth.png?13567823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6350"/>
            <a:ext cx="2622104" cy="14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720" y="1600200"/>
            <a:ext cx="3886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Ваши сотрудники авторизуются на сайте, используя свой логин, пароль и </a:t>
            </a:r>
            <a:r>
              <a:rPr lang="ru-RU" sz="1800" dirty="0">
                <a:latin typeface="+mj-lt"/>
              </a:rPr>
              <a:t>цифровой ключ со своего персонального </a:t>
            </a:r>
            <a:r>
              <a:rPr lang="ru-RU" sz="1800" dirty="0" err="1">
                <a:latin typeface="+mj-lt"/>
              </a:rPr>
              <a:t>брелка</a:t>
            </a:r>
            <a:r>
              <a:rPr lang="ru-RU" sz="1800" b="0" dirty="0">
                <a:latin typeface="+mj-lt"/>
              </a:rPr>
              <a:t>. </a:t>
            </a:r>
            <a:r>
              <a:rPr lang="ru-RU" sz="1800" b="0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sz="1800" b="0" i="1" dirty="0" err="1">
                <a:latin typeface="+mj-lt"/>
              </a:rPr>
              <a:t>генерится</a:t>
            </a:r>
            <a:r>
              <a:rPr lang="ru-RU" sz="1800" b="0" i="1" dirty="0">
                <a:latin typeface="+mj-lt"/>
              </a:rPr>
              <a:t> новый набор цифр.</a:t>
            </a:r>
            <a:endParaRPr lang="en-US" sz="1800" b="0" i="1" dirty="0">
              <a:latin typeface="+mj-lt"/>
            </a:endParaRPr>
          </a:p>
          <a:p>
            <a:endParaRPr lang="ru-RU" sz="1800" b="0" dirty="0" smtClean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Технология одноразовых паролей (</a:t>
            </a:r>
            <a:r>
              <a:rPr lang="ru-RU" sz="1800" dirty="0" err="1">
                <a:latin typeface="+mj-lt"/>
              </a:rPr>
              <a:t>One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Time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Password</a:t>
            </a:r>
            <a:r>
              <a:rPr lang="ru-RU" sz="1800" dirty="0">
                <a:latin typeface="+mj-lt"/>
              </a:rPr>
              <a:t> - OTP</a:t>
            </a:r>
            <a:r>
              <a:rPr lang="ru-RU" sz="1800" b="0" dirty="0">
                <a:latin typeface="+mj-lt"/>
              </a:rPr>
              <a:t>) с использованием </a:t>
            </a:r>
            <a:r>
              <a:rPr lang="ru-RU" sz="1800" b="0" dirty="0" err="1">
                <a:latin typeface="+mj-lt"/>
              </a:rPr>
              <a:t>брелков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eToken</a:t>
            </a:r>
            <a:r>
              <a:rPr lang="ru-RU" sz="1800" b="0" dirty="0">
                <a:latin typeface="+mj-lt"/>
              </a:rPr>
              <a:t> PASS</a:t>
            </a:r>
            <a:r>
              <a:rPr lang="en-US" sz="1800" b="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позволяет быть однозначно уверенным, что на сайте авторизуется 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3096" y="4127916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Управление сайтом 8.0» 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/>
            <a:endParaRPr lang="ru-RU" sz="1600" b="0" dirty="0"/>
          </a:p>
        </p:txBody>
      </p:sp>
      <p:pic>
        <p:nvPicPr>
          <p:cNvPr id="96263" name="Рисунок 9" descr="aladdin-logo_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26" y="2108099"/>
            <a:ext cx="699971" cy="25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Технология</a:t>
            </a:r>
            <a:b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838200" y="4724400"/>
            <a:ext cx="8001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может быть бесплатно загружено с сайта клиента.</a:t>
            </a:r>
            <a:endParaRPr lang="en-US" sz="2000" b="0" dirty="0">
              <a:latin typeface="+mj-lt"/>
            </a:endParaRPr>
          </a:p>
          <a:p>
            <a:pPr eaLnBrk="1" hangingPunct="1"/>
            <a:endParaRPr lang="en-US" sz="2000" b="0" dirty="0">
              <a:latin typeface="+mj-lt"/>
            </a:endParaRPr>
          </a:p>
          <a:p>
            <a:pPr eaLnBrk="1" hangingPunct="1"/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dirty="0">
                <a:solidFill>
                  <a:schemeClr val="tx1"/>
                </a:solidFill>
              </a:rPr>
              <a:t>OTP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82978"/>
            <a:ext cx="1697560" cy="127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1" y="1595599"/>
            <a:ext cx="1564253" cy="27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5" y="1639555"/>
            <a:ext cx="29337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hlinkClick r:id="rId10"/>
          </p:cNvPr>
          <p:cNvSpPr/>
          <p:nvPr/>
        </p:nvSpPr>
        <p:spPr>
          <a:xfrm>
            <a:off x="5514852" y="2287627"/>
            <a:ext cx="23945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0"/>
              </a:rPr>
              <a:t>Скачать </a:t>
            </a:r>
            <a:r>
              <a:rPr lang="en-US" sz="1200" dirty="0" err="1">
                <a:hlinkClick r:id="rId10"/>
              </a:rPr>
              <a:t>BitrixOTP</a:t>
            </a:r>
            <a:r>
              <a:rPr lang="en-US" sz="1200" dirty="0">
                <a:hlinkClick r:id="rId10"/>
              </a:rPr>
              <a:t> </a:t>
            </a:r>
            <a:r>
              <a:rPr lang="ru-RU" sz="1200" dirty="0">
                <a:hlinkClick r:id="rId10"/>
              </a:rPr>
              <a:t>в </a:t>
            </a:r>
            <a:r>
              <a:rPr lang="en-US" sz="1200" dirty="0" err="1">
                <a:hlinkClick r:id="rId10"/>
              </a:rPr>
              <a:t>AndroidMarket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09091" y="3914001"/>
            <a:ext cx="2061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1"/>
              </a:rPr>
              <a:t>Скачать </a:t>
            </a:r>
            <a:r>
              <a:rPr lang="en-US" sz="1200" dirty="0" err="1">
                <a:hlinkClick r:id="rId11"/>
              </a:rPr>
              <a:t>BitrixOTP</a:t>
            </a:r>
            <a:r>
              <a:rPr lang="en-US" sz="1200" dirty="0">
                <a:hlinkClick r:id="rId11"/>
              </a:rPr>
              <a:t> </a:t>
            </a:r>
            <a:r>
              <a:rPr lang="ru-RU" sz="1200" dirty="0">
                <a:hlinkClick r:id="rId11"/>
              </a:rPr>
              <a:t>в </a:t>
            </a:r>
            <a:r>
              <a:rPr lang="en-US" sz="1200" dirty="0" smtClean="0">
                <a:hlinkClick r:id="rId11"/>
              </a:rPr>
              <a:t>App</a:t>
            </a:r>
            <a:r>
              <a:rPr lang="ru-RU" sz="1200" dirty="0" smtClean="0">
                <a:hlinkClick r:id="rId11"/>
              </a:rPr>
              <a:t> </a:t>
            </a:r>
            <a:r>
              <a:rPr lang="en-US" sz="1200" dirty="0" smtClean="0">
                <a:hlinkClick r:id="rId11"/>
              </a:rPr>
              <a:t>Store</a:t>
            </a:r>
            <a:endParaRPr lang="ru-RU" sz="1200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15016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612444" y="2344862"/>
            <a:ext cx="7848600" cy="1295400"/>
          </a:xfrm>
          <a:prstGeom prst="roundRect">
            <a:avLst>
              <a:gd name="adj" fmla="val 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77026" y="1337137"/>
            <a:ext cx="8001000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Компания </a:t>
            </a:r>
            <a:r>
              <a:rPr lang="en-US" sz="1800" b="0" dirty="0">
                <a:latin typeface="+mn-lt"/>
                <a:cs typeface="+mn-cs"/>
              </a:rPr>
              <a:t>Positive Technologies</a:t>
            </a:r>
            <a:r>
              <a:rPr lang="ru-RU" sz="1800" b="0" dirty="0">
                <a:latin typeface="+mn-lt"/>
                <a:cs typeface="+mn-cs"/>
              </a:rPr>
              <a:t> провела </a:t>
            </a:r>
            <a:r>
              <a:rPr lang="ru-RU" sz="1800" dirty="0">
                <a:latin typeface="+mn-lt"/>
                <a:cs typeface="+mn-cs"/>
              </a:rPr>
              <a:t>полномасштабное тестирование</a:t>
            </a:r>
            <a:r>
              <a:rPr lang="ru-RU" sz="1800" b="0" dirty="0">
                <a:latin typeface="+mn-lt"/>
                <a:cs typeface="+mn-cs"/>
              </a:rPr>
              <a:t> полной версии программного продукта «1С-Битрикс: Управление сайтом».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763762" y="2453699"/>
            <a:ext cx="5334000" cy="1169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 err="1">
                <a:latin typeface="+mn-lt"/>
                <a:cs typeface="+mn-cs"/>
              </a:rPr>
              <a:t>Positive</a:t>
            </a:r>
            <a:r>
              <a:rPr lang="ru-RU" sz="1400" i="1" dirty="0">
                <a:latin typeface="+mn-lt"/>
                <a:cs typeface="+mn-cs"/>
              </a:rPr>
              <a:t> </a:t>
            </a:r>
            <a:r>
              <a:rPr lang="ru-RU" sz="140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– лидирующая компания на рынке информационной безопасности, разработчик популярного сканера безопасности </a:t>
            </a:r>
            <a:r>
              <a:rPr lang="ru-RU" sz="1400" b="0" i="1" dirty="0" err="1">
                <a:latin typeface="+mn-lt"/>
                <a:cs typeface="+mn-cs"/>
              </a:rPr>
              <a:t>XSpider</a:t>
            </a:r>
            <a:r>
              <a:rPr lang="ru-RU" sz="1400" b="0" i="1" dirty="0">
                <a:latin typeface="+mn-lt"/>
                <a:cs typeface="+mn-cs"/>
              </a:rPr>
              <a:t>. </a:t>
            </a:r>
            <a:r>
              <a:rPr lang="ru-RU" sz="1400" b="0" i="1" dirty="0" err="1">
                <a:latin typeface="+mn-lt"/>
                <a:cs typeface="+mn-cs"/>
              </a:rPr>
              <a:t>Positive</a:t>
            </a:r>
            <a:r>
              <a:rPr lang="ru-RU" sz="1400" b="0" i="1" dirty="0">
                <a:latin typeface="+mn-lt"/>
                <a:cs typeface="+mn-cs"/>
              </a:rPr>
              <a:t> </a:t>
            </a:r>
            <a:r>
              <a:rPr lang="ru-RU" sz="1400" b="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поддерживает принадлежащий компании ведущий российский портал по информационной безопасности </a:t>
            </a:r>
            <a:r>
              <a:rPr lang="ru-RU" sz="1400" b="0" i="1" u="sng" dirty="0" err="1">
                <a:solidFill>
                  <a:srgbClr val="3C7CB6"/>
                </a:solidFill>
                <a:latin typeface="+mn-lt"/>
                <a:cs typeface="+mn-cs"/>
              </a:rPr>
              <a:t>Securitylab.ru</a:t>
            </a:r>
            <a:r>
              <a:rPr lang="ru-RU" sz="1400" b="0" i="1" dirty="0">
                <a:latin typeface="+mn-lt"/>
                <a:cs typeface="+mn-cs"/>
              </a:rPr>
              <a:t>.</a:t>
            </a:r>
          </a:p>
        </p:txBody>
      </p:sp>
      <p:sp>
        <p:nvSpPr>
          <p:cNvPr id="50183" name="Прямоугольник 10"/>
          <p:cNvSpPr>
            <a:spLocks noChangeArrowheads="1"/>
          </p:cNvSpPr>
          <p:nvPr/>
        </p:nvSpPr>
        <p:spPr bwMode="auto">
          <a:xfrm>
            <a:off x="578221" y="3889375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 результатам проверки программному продукту присвоен статус </a:t>
            </a:r>
            <a:r>
              <a:rPr lang="ru-RU" sz="1600" dirty="0">
                <a:latin typeface="+mn-lt"/>
                <a:cs typeface="+mn-cs"/>
              </a:rPr>
              <a:t>«Безопасное веб-приложение»</a:t>
            </a:r>
            <a:r>
              <a:rPr lang="ru-RU" sz="1600" b="0" dirty="0">
                <a:latin typeface="+mn-lt"/>
                <a:cs typeface="+mn-cs"/>
              </a:rPr>
              <a:t> и выдан сертификат соответствия.</a:t>
            </a:r>
          </a:p>
        </p:txBody>
      </p:sp>
      <p:sp>
        <p:nvSpPr>
          <p:cNvPr id="50184" name="Прямоугольник 8"/>
          <p:cNvSpPr>
            <a:spLocks noChangeArrowheads="1"/>
          </p:cNvSpPr>
          <p:nvPr/>
        </p:nvSpPr>
        <p:spPr bwMode="auto">
          <a:xfrm>
            <a:off x="578221" y="4758531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Постоянная работа по проверке обновлений выполняется сотрудниками отдела безопасности компании «1С-Битрикс» при выпуске изменений в рамках технологии </a:t>
            </a:r>
            <a:r>
              <a:rPr lang="ru-RU" sz="1600" dirty="0" err="1">
                <a:latin typeface="+mn-lt"/>
                <a:cs typeface="+mn-cs"/>
              </a:rPr>
              <a:t>SiteUpdate</a:t>
            </a:r>
            <a:r>
              <a:rPr lang="ru-RU" sz="1600" b="0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endParaRPr lang="ru-RU" sz="16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Это позволяет сохранять уровень безопасности продукта на высоком достигнутом уровне.</a:t>
            </a:r>
          </a:p>
        </p:txBody>
      </p:sp>
      <p:pic>
        <p:nvPicPr>
          <p:cNvPr id="98313" name="Рисунок 9" descr="maxpatro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16" y="2606675"/>
            <a:ext cx="2151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Внешний аудит безопасности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476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2057400"/>
            <a:ext cx="2566988" cy="36496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0" y="1201284"/>
            <a:ext cx="1016921" cy="10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991" y="5707063"/>
            <a:ext cx="59436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Продукт внесен в Государственный реестр сертифицированных средств защиты информации Системы сертификации средств защиты информации по требованиям безопасности информации № РОСС RU.0001.01БИ00.</a:t>
            </a:r>
          </a:p>
        </p:txBody>
      </p:sp>
      <p:sp>
        <p:nvSpPr>
          <p:cNvPr id="99334" name="Прямоугольник 6"/>
          <p:cNvSpPr>
            <a:spLocks noChangeArrowheads="1"/>
          </p:cNvSpPr>
          <p:nvPr/>
        </p:nvSpPr>
        <p:spPr bwMode="auto">
          <a:xfrm>
            <a:off x="561990" y="2429243"/>
            <a:ext cx="5686409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Сертификат  подтверждает, что продукт соответствует требованиям руководящего документа </a:t>
            </a:r>
            <a:r>
              <a:rPr lang="ru-RU" sz="1800" b="0" i="1" dirty="0">
                <a:latin typeface="+mj-lt"/>
              </a:rPr>
              <a:t>«Средства вычислительной техники. Защита от несанкционированного доступа к информации. Показатели защищенности от несанкционированного доступа к информации» (</a:t>
            </a:r>
            <a:r>
              <a:rPr lang="ru-RU" sz="1800" b="0" i="1" dirty="0" err="1">
                <a:latin typeface="+mj-lt"/>
              </a:rPr>
              <a:t>Гостехкоммиссия</a:t>
            </a:r>
            <a:r>
              <a:rPr lang="ru-RU" sz="1800" b="0" i="1" dirty="0">
                <a:latin typeface="+mj-lt"/>
              </a:rPr>
              <a:t>, 1992)</a:t>
            </a:r>
            <a:r>
              <a:rPr lang="ru-RU" sz="1800" b="0" dirty="0">
                <a:latin typeface="+mj-lt"/>
              </a:rPr>
              <a:t> по 5 классу защищенности.</a:t>
            </a:r>
          </a:p>
          <a:p>
            <a:endParaRPr lang="ru-RU" sz="9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Продукт может использоваться для создания автоматизированных систем </a:t>
            </a:r>
            <a:r>
              <a:rPr lang="ru-RU" sz="1800" dirty="0">
                <a:latin typeface="+mj-lt"/>
              </a:rPr>
              <a:t>до класса защищенности 1Г включительно</a:t>
            </a:r>
            <a:r>
              <a:rPr lang="ru-RU" sz="1800" b="0" dirty="0">
                <a:latin typeface="+mj-lt"/>
              </a:rPr>
              <a:t> и в информационных системах персональных данных </a:t>
            </a:r>
            <a:r>
              <a:rPr lang="ru-RU" sz="1800" dirty="0">
                <a:latin typeface="+mj-lt"/>
              </a:rPr>
              <a:t>до 3 класса включительно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1828800" y="1279834"/>
            <a:ext cx="678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ФСТЭК</a:t>
            </a:r>
            <a:r>
              <a:rPr lang="ru-RU" sz="18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ня\Desktop\z111111111111111111111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3505" r="29139" b="-3078"/>
          <a:stretch/>
        </p:blipFill>
        <p:spPr bwMode="auto">
          <a:xfrm>
            <a:off x="5602648" y="1569045"/>
            <a:ext cx="3163200" cy="51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414424" y="1491527"/>
            <a:ext cx="392308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 smtClean="0">
                <a:latin typeface="+mj-lt"/>
                <a:cs typeface="+mn-cs"/>
              </a:rPr>
              <a:t>В </a:t>
            </a:r>
            <a:r>
              <a:rPr lang="ru-RU" sz="1800" b="0" dirty="0">
                <a:latin typeface="+mj-lt"/>
                <a:cs typeface="+mn-cs"/>
              </a:rPr>
              <a:t>поставку продукта включены готовые шаблоны: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Корпоративный сайт </a:t>
            </a:r>
            <a:r>
              <a:rPr lang="ru-RU" sz="1800" b="0" dirty="0">
                <a:latin typeface="+mj-lt"/>
                <a:cs typeface="+mn-cs"/>
              </a:rPr>
              <a:t>(два варианта)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Интернет-магазин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Мобильный интернет-магазин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Информационный портал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Сайт </a:t>
            </a:r>
            <a:r>
              <a:rPr lang="ru-RU" sz="1800" dirty="0">
                <a:latin typeface="+mj-lt"/>
                <a:cs typeface="+mn-cs"/>
              </a:rPr>
              <a:t>онлайн-сообществ</a:t>
            </a:r>
            <a:endParaRPr lang="ru-RU" sz="1800" b="0" dirty="0">
              <a:latin typeface="+mj-lt"/>
              <a:cs typeface="+mn-cs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Персональный</a:t>
            </a:r>
            <a:r>
              <a:rPr lang="ru-RU" sz="1800" b="0" dirty="0">
                <a:latin typeface="+mj-lt"/>
                <a:cs typeface="+mn-cs"/>
              </a:rPr>
              <a:t> </a:t>
            </a:r>
            <a:r>
              <a:rPr lang="ru-RU" sz="1800" dirty="0">
                <a:latin typeface="+mj-lt"/>
                <a:cs typeface="+mn-cs"/>
              </a:rPr>
              <a:t>сайт</a:t>
            </a: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Сразу при установке вы можете выбирать, какой именно сайт вы хотите создать.</a:t>
            </a: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Каждый дизайн существует в разных цветовых комбинациях.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в «коробке»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7632"/>
            <a:ext cx="6172870" cy="40500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828" y="1661966"/>
            <a:ext cx="6172870" cy="40657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661966"/>
            <a:ext cx="6691685" cy="424184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1683334"/>
            <a:ext cx="6732975" cy="420266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8015" y="1661966"/>
            <a:ext cx="6732975" cy="42088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8015" y="1677632"/>
            <a:ext cx="6788606" cy="430371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в «коробке»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763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578296" y="57150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Пошаговая система обновлений </a:t>
            </a:r>
            <a:r>
              <a:rPr lang="en-US" sz="1800" b="0" dirty="0" err="1" smtClean="0">
                <a:latin typeface="+mj-lt"/>
              </a:rPr>
              <a:t>SiteUpdate</a:t>
            </a:r>
            <a:r>
              <a:rPr lang="ru-RU" sz="1800" b="0" dirty="0" smtClean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работает даже на сайтах с ограничениями по времени выполнения</a:t>
            </a:r>
            <a:r>
              <a:rPr lang="ru-RU" sz="1600" b="0" dirty="0" smtClean="0">
                <a:latin typeface="+mj-lt"/>
              </a:rPr>
              <a:t>. </a:t>
            </a:r>
          </a:p>
        </p:txBody>
      </p:sp>
      <p:sp>
        <p:nvSpPr>
          <p:cNvPr id="59396" name="Прямоугольник 5"/>
          <p:cNvSpPr>
            <a:spLocks noChangeArrowheads="1"/>
          </p:cNvSpPr>
          <p:nvPr/>
        </p:nvSpPr>
        <p:spPr bwMode="auto">
          <a:xfrm>
            <a:off x="706087" y="1503318"/>
            <a:ext cx="3834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Уникальная технология </a:t>
            </a:r>
            <a:r>
              <a:rPr lang="ru-RU" sz="1800" dirty="0" err="1">
                <a:latin typeface="+mj-lt"/>
              </a:rPr>
              <a:t>SiteUpdate</a:t>
            </a:r>
            <a:r>
              <a:rPr lang="ru-RU" sz="1800" b="0" dirty="0">
                <a:latin typeface="+mj-lt"/>
              </a:rPr>
              <a:t> позволяет без дополнительных расходов </a:t>
            </a:r>
            <a:r>
              <a:rPr lang="ru-RU" sz="1800" dirty="0">
                <a:latin typeface="+mj-lt"/>
              </a:rPr>
              <a:t>скачивать обновления продукта и новые модули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59397" name="Прямоугольник 6"/>
          <p:cNvSpPr>
            <a:spLocks noChangeArrowheads="1"/>
          </p:cNvSpPr>
          <p:nvPr/>
        </p:nvSpPr>
        <p:spPr bwMode="auto">
          <a:xfrm>
            <a:off x="706085" y="2987133"/>
            <a:ext cx="3637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Обновления </a:t>
            </a:r>
            <a:r>
              <a:rPr lang="ru-RU" sz="1800" dirty="0">
                <a:latin typeface="+mj-lt"/>
              </a:rPr>
              <a:t>не затрагивают публичную часть сайта</a:t>
            </a:r>
            <a:r>
              <a:rPr lang="ru-RU" sz="1800" b="0" dirty="0">
                <a:latin typeface="+mj-lt"/>
              </a:rPr>
              <a:t>, полностью исключая потерю данных.</a:t>
            </a:r>
          </a:p>
        </p:txBody>
      </p:sp>
      <p:sp>
        <p:nvSpPr>
          <p:cNvPr id="59398" name="Прямоугольник 7"/>
          <p:cNvSpPr>
            <a:spLocks noChangeArrowheads="1"/>
          </p:cNvSpPr>
          <p:nvPr/>
        </p:nvSpPr>
        <p:spPr bwMode="auto">
          <a:xfrm>
            <a:off x="719754" y="4114800"/>
            <a:ext cx="37860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Таким образом, владелец продукта может </a:t>
            </a:r>
            <a:r>
              <a:rPr lang="ru-RU" sz="1800" dirty="0">
                <a:latin typeface="+mj-lt"/>
              </a:rPr>
              <a:t>поддерживать постоянную актуальность системы </a:t>
            </a:r>
            <a:r>
              <a:rPr lang="ru-RU" sz="1800" b="0" dirty="0">
                <a:latin typeface="+mj-lt"/>
              </a:rPr>
              <a:t>и оперативно получать новые модули.</a:t>
            </a:r>
          </a:p>
        </p:txBody>
      </p:sp>
      <p:pic>
        <p:nvPicPr>
          <p:cNvPr id="103431" name="Рисунок 8" descr="siteupda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86698"/>
            <a:ext cx="4165600" cy="3124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chemeClr val="tx1"/>
                </a:solidFill>
              </a:rPr>
              <a:t>Система обновлений </a:t>
            </a:r>
            <a:r>
              <a:rPr lang="en-US" sz="3100" dirty="0" err="1">
                <a:solidFill>
                  <a:schemeClr val="tx1"/>
                </a:solidFill>
              </a:rPr>
              <a:t>SiteUpdate</a:t>
            </a:r>
            <a:endParaRPr lang="en-US" sz="31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1" y="150331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talia\Downloads\4844946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-12478"/>
            <a:ext cx="9154441" cy="68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-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00" y="2057400"/>
            <a:ext cx="38385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Web 2.0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Интернет-магазин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Социальная сеть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Многосайтовость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Веб-кластер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68514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5" y="489154"/>
            <a:ext cx="26263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557087" y="1273135"/>
            <a:ext cx="361906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Технология управляемого кеширования (</a:t>
            </a:r>
            <a:r>
              <a:rPr lang="ru-RU" sz="1800" dirty="0" err="1">
                <a:latin typeface="+mj-lt"/>
              </a:rPr>
              <a:t>Сache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Dependencies</a:t>
            </a:r>
            <a:r>
              <a:rPr lang="ru-RU" sz="1800" dirty="0">
                <a:latin typeface="+mj-lt"/>
              </a:rPr>
              <a:t>)</a:t>
            </a:r>
            <a:r>
              <a:rPr lang="en-US" sz="180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служит для удобной работы контент-редактора и автоматического обновления данных сразу после их изменения. </a:t>
            </a:r>
            <a:endParaRPr lang="en-US" sz="1800" b="0" dirty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Эта технология позволяет отображать изменения на сайте, не дожидаясь обновления </a:t>
            </a:r>
            <a:r>
              <a:rPr lang="ru-RU" sz="1800" b="0" dirty="0" err="1">
                <a:latin typeface="+mj-lt"/>
              </a:rPr>
              <a:t>кеша</a:t>
            </a:r>
            <a:r>
              <a:rPr lang="ru-RU" sz="1800" b="0" dirty="0">
                <a:latin typeface="+mj-lt"/>
              </a:rPr>
              <a:t>, которое производится системой в заданные периоды времени.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Отредактируете или добавите новость, товар в каталоге или любой другой элемент информационного блока - и сразу увидите результаты работы.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Управляемый «</a:t>
            </a:r>
            <a:r>
              <a:rPr lang="ru-RU" sz="3600" b="1" dirty="0" err="1" smtClean="0">
                <a:latin typeface="Calibri" pitchFamily="34" charset="0"/>
                <a:cs typeface="Calibri" pitchFamily="34" charset="0"/>
              </a:rPr>
              <a:t>кеш</a:t>
            </a:r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31667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76" y="1405995"/>
            <a:ext cx="4860348" cy="459893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688552" y="1280160"/>
            <a:ext cx="41227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В системе распределения прав доступа введено понятие </a:t>
            </a:r>
            <a:r>
              <a:rPr lang="ru-RU" sz="1800" dirty="0" smtClean="0">
                <a:latin typeface="+mn-lt"/>
              </a:rPr>
              <a:t>уровней доступа</a:t>
            </a:r>
            <a:r>
              <a:rPr lang="ru-RU" sz="1800" b="0" dirty="0" smtClean="0">
                <a:latin typeface="+mn-lt"/>
              </a:rPr>
              <a:t> и </a:t>
            </a:r>
            <a:r>
              <a:rPr lang="ru-RU" sz="1800" dirty="0" smtClean="0">
                <a:latin typeface="+mn-lt"/>
              </a:rPr>
              <a:t>операций</a:t>
            </a:r>
            <a:r>
              <a:rPr lang="ru-RU" sz="1800" b="0" dirty="0" smtClean="0">
                <a:latin typeface="+mn-lt"/>
              </a:rPr>
              <a:t>. Уровни доступа состоят из набора разрешенных операций. 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Например, права на создание файлов, управление пользователями и другие.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Уровни доступа привязываются к модулям и группам пользователей.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27248" y="5105400"/>
            <a:ext cx="84520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0" i="1" dirty="0" smtClean="0">
                <a:latin typeface="+mj-lt"/>
              </a:rPr>
              <a:t>Например, операция «Управление пользователями только разрешенных групп» позволяет не администраторам управлять пользователями из указанных групп. </a:t>
            </a:r>
          </a:p>
          <a:p>
            <a:pPr eaLnBrk="1" hangingPunct="1">
              <a:defRPr/>
            </a:pPr>
            <a:endParaRPr lang="ru-RU" sz="1400" b="0" i="1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400" b="0" i="1" dirty="0" smtClean="0">
                <a:latin typeface="+mj-lt"/>
              </a:rPr>
              <a:t>Операция «Ограниченная модификация файлов с PHP-кодом» позволяет не администраторам настраивать параметры компонентов и редактировать файлы с PHP в визуальном режиме.</a:t>
            </a:r>
            <a:endParaRPr lang="ru-RU" sz="1400" i="1" dirty="0" smtClean="0"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Политика прав </a:t>
            </a:r>
            <a:r>
              <a:rPr lang="ru-RU" sz="3200" dirty="0" smtClean="0">
                <a:solidFill>
                  <a:schemeClr val="tx1"/>
                </a:solidFill>
              </a:rPr>
              <a:t>доступа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1" y="1371600"/>
            <a:ext cx="4331390" cy="33360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71" y="1366835"/>
            <a:ext cx="3793406" cy="401253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54030" y="5574466"/>
            <a:ext cx="8235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Администратор может поставить </a:t>
            </a:r>
            <a:r>
              <a:rPr lang="ru-RU" sz="1600" dirty="0" smtClean="0">
                <a:latin typeface="+mj-lt"/>
              </a:rPr>
              <a:t>ограничение на использование базы данных и дискового пространства</a:t>
            </a:r>
            <a:r>
              <a:rPr lang="ru-RU" sz="1600" b="0" dirty="0" smtClean="0">
                <a:latin typeface="+mj-lt"/>
              </a:rPr>
              <a:t>. Ядро продукта и </a:t>
            </a:r>
            <a:r>
              <a:rPr lang="ru-RU" sz="1600" b="0" dirty="0" err="1" smtClean="0">
                <a:latin typeface="+mj-lt"/>
              </a:rPr>
              <a:t>кеш</a:t>
            </a:r>
            <a:r>
              <a:rPr lang="ru-RU" sz="1600" b="0" dirty="0" smtClean="0">
                <a:latin typeface="+mj-lt"/>
              </a:rPr>
              <a:t> не квотируются. Эта возможность необходима, например, для хостинг проектов.</a:t>
            </a:r>
          </a:p>
        </p:txBody>
      </p:sp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4305299" y="3548064"/>
            <a:ext cx="12954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4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dirty="0">
                <a:solidFill>
                  <a:schemeClr val="tx1"/>
                </a:solidFill>
              </a:rPr>
              <a:t>Квотирование места для проекта</a:t>
            </a:r>
            <a:endParaRPr lang="en-US" sz="3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62468" name="Содержимое 2"/>
          <p:cNvSpPr txBox="1">
            <a:spLocks/>
          </p:cNvSpPr>
          <p:nvPr/>
        </p:nvSpPr>
        <p:spPr bwMode="auto">
          <a:xfrm>
            <a:off x="762000" y="1524000"/>
            <a:ext cx="414447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ru-RU" sz="1700" b="0" dirty="0" smtClean="0">
                <a:latin typeface="+mj-lt"/>
              </a:rPr>
              <a:t>С поддержкой </a:t>
            </a:r>
            <a:r>
              <a:rPr lang="en-US" sz="1700" b="0" dirty="0" smtClean="0">
                <a:latin typeface="+mj-lt"/>
              </a:rPr>
              <a:t>UTF-8 </a:t>
            </a:r>
            <a:r>
              <a:rPr lang="ru-RU" sz="1700" b="0" dirty="0" smtClean="0">
                <a:latin typeface="+mj-lt"/>
              </a:rPr>
              <a:t>можно вводить и хранить данные на любом языке, к примеру, на русскоязычном сайте вполне можно написать сообщение на китайском или арабском</a:t>
            </a:r>
            <a:r>
              <a:rPr lang="en-US" sz="1700" b="0" dirty="0" smtClean="0">
                <a:latin typeface="+mj-lt"/>
              </a:rPr>
              <a:t> </a:t>
            </a:r>
            <a:r>
              <a:rPr lang="ru-RU" sz="1700" b="0" dirty="0" smtClean="0">
                <a:latin typeface="+mj-lt"/>
              </a:rPr>
              <a:t>без конфликта кодировок.</a:t>
            </a:r>
            <a:endParaRPr lang="en-US" sz="1700" b="0" dirty="0" smtClean="0">
              <a:latin typeface="+mj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dirty="0" smtClean="0">
                <a:latin typeface="+mj-lt"/>
              </a:rPr>
              <a:t>Мифы о недостатках </a:t>
            </a:r>
            <a:r>
              <a:rPr lang="en-US" sz="1600" dirty="0" smtClean="0">
                <a:latin typeface="+mj-lt"/>
              </a:rPr>
              <a:t>UTF-8 </a:t>
            </a:r>
            <a:r>
              <a:rPr lang="ru-RU" sz="1600" dirty="0" smtClean="0">
                <a:latin typeface="+mj-lt"/>
              </a:rPr>
              <a:t>уже давно развеяны</a:t>
            </a:r>
            <a:r>
              <a:rPr lang="en-US" sz="1600" dirty="0" smtClean="0">
                <a:latin typeface="+mj-lt"/>
              </a:rPr>
              <a:t>!</a:t>
            </a:r>
            <a:endParaRPr lang="ru-RU" sz="1600" b="0" dirty="0" smtClean="0">
              <a:latin typeface="+mj-lt"/>
            </a:endParaRPr>
          </a:p>
        </p:txBody>
      </p:sp>
      <p:sp>
        <p:nvSpPr>
          <p:cNvPr id="62469" name="Прямоугольник 4"/>
          <p:cNvSpPr>
            <a:spLocks noChangeArrowheads="1"/>
          </p:cNvSpPr>
          <p:nvPr/>
        </p:nvSpPr>
        <p:spPr bwMode="auto">
          <a:xfrm>
            <a:off x="641161" y="3917808"/>
            <a:ext cx="4278961" cy="2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Хостинг-провайдеры поддерживают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UTF-8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Браузеры поддерживают UTF‑8.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С UTF‑8 не возникает проблем на веб‑сервере.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Файлы в UTF‑8 не занимают много места.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Серверные языки программирования и базы данных поддерживают UTF‑8.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 Поисковые системы работают с UTF‑8.</a:t>
            </a:r>
          </a:p>
        </p:txBody>
      </p:sp>
      <p:pic>
        <p:nvPicPr>
          <p:cNvPr id="6" name="Рисунок 5" descr="ut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9048" y="2271417"/>
            <a:ext cx="3733800" cy="28261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Полная поддержка </a:t>
            </a:r>
            <a:r>
              <a:rPr lang="en-US" sz="3200" dirty="0">
                <a:solidFill>
                  <a:schemeClr val="tx1"/>
                </a:solidFill>
              </a:rPr>
              <a:t>UTF-8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6304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635836" y="2349690"/>
            <a:ext cx="4144758" cy="30839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установке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интеграции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Руководства пользователя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конфигурированию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Онлайновая система помощи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API </a:t>
            </a:r>
            <a:r>
              <a:rPr lang="ru-RU" sz="1800" dirty="0">
                <a:latin typeface="+mj-lt"/>
                <a:cs typeface="+mn-cs"/>
              </a:rPr>
              <a:t>для разработчиков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Windows Help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Контекстная помощь</a:t>
            </a: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4598988" y="5006975"/>
            <a:ext cx="42672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  <a:cs typeface="+mn-cs"/>
              </a:rPr>
              <a:t>Полная документация для редакторов сайта и разработчиков</a:t>
            </a:r>
          </a:p>
        </p:txBody>
      </p:sp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838200" y="1324018"/>
            <a:ext cx="4572000" cy="6771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  <a:cs typeface="+mn-cs"/>
              </a:rPr>
              <a:t>Комплект справочной информации по продукту включает:</a:t>
            </a:r>
          </a:p>
        </p:txBody>
      </p:sp>
      <p:pic>
        <p:nvPicPr>
          <p:cNvPr id="60422" name="Picture 10" descr="he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057650" cy="26003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Документация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6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 b="0" dirty="0">
                <a:latin typeface="+mj-lt"/>
              </a:rPr>
              <a:t>Компания «1С-Битрикс» проводит </a:t>
            </a:r>
            <a:r>
              <a:rPr lang="ru-RU" sz="1500" dirty="0">
                <a:latin typeface="+mj-lt"/>
              </a:rPr>
              <a:t>бесплатное онлайн-обучение </a:t>
            </a:r>
            <a:r>
              <a:rPr lang="ru-RU" sz="1500" b="0" dirty="0">
                <a:latin typeface="+mj-lt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b="0" dirty="0">
                <a:solidFill>
                  <a:srgbClr val="1E427C"/>
                </a:solidFill>
                <a:latin typeface="+mj-lt"/>
              </a:rPr>
              <a:t>www.1c-bitrix.ru</a:t>
            </a:r>
            <a:r>
              <a:rPr lang="ru-RU" sz="1500" b="0" dirty="0">
                <a:latin typeface="+mj-lt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/>
            <a:r>
              <a:rPr lang="ru-RU" sz="2000" dirty="0"/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/>
            <a:r>
              <a:rPr lang="ru-RU" sz="2000" dirty="0"/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 b="0" dirty="0">
                <a:latin typeface="+mj-lt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b="0" dirty="0">
                <a:solidFill>
                  <a:srgbClr val="1E427C"/>
                </a:solidFill>
                <a:latin typeface="+mj-lt"/>
              </a:rPr>
              <a:t>www.1c-bitrix.ru</a:t>
            </a:r>
            <a:r>
              <a:rPr lang="ru-RU" sz="1500" b="0" dirty="0">
                <a:latin typeface="+mj-lt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4" name="Text Box 14"/>
          <p:cNvSpPr txBox="1">
            <a:spLocks noChangeArrowheads="1"/>
          </p:cNvSpPr>
          <p:nvPr/>
        </p:nvSpPr>
        <p:spPr bwMode="auto">
          <a:xfrm>
            <a:off x="3713162" y="3778250"/>
            <a:ext cx="96051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56 900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10602" name="Rectangle 6"/>
          <p:cNvSpPr>
            <a:spLocks noChangeArrowheads="1"/>
          </p:cNvSpPr>
          <p:nvPr/>
        </p:nvSpPr>
        <p:spPr bwMode="auto">
          <a:xfrm>
            <a:off x="3429000" y="5562600"/>
            <a:ext cx="556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>
                <a:solidFill>
                  <a:srgbClr val="C00000"/>
                </a:solidFill>
              </a:rPr>
              <a:t>Решения для любого бизнеса</a:t>
            </a:r>
          </a:p>
        </p:txBody>
      </p:sp>
      <p:sp>
        <p:nvSpPr>
          <p:cNvPr id="86027" name="Text Box 12"/>
          <p:cNvSpPr txBox="1">
            <a:spLocks noChangeArrowheads="1"/>
          </p:cNvSpPr>
          <p:nvPr/>
        </p:nvSpPr>
        <p:spPr bwMode="auto">
          <a:xfrm>
            <a:off x="3722687" y="2051050"/>
            <a:ext cx="88197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dirty="0" smtClean="0">
                <a:latin typeface="+mj-lt"/>
                <a:cs typeface="+mn-cs"/>
              </a:rPr>
              <a:t>4</a:t>
            </a:r>
            <a:r>
              <a:rPr lang="ru-RU" dirty="0" smtClean="0">
                <a:latin typeface="+mj-lt"/>
                <a:cs typeface="+mn-cs"/>
              </a:rPr>
              <a:t>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28" name="Text Box 13"/>
          <p:cNvSpPr txBox="1">
            <a:spLocks noChangeArrowheads="1"/>
          </p:cNvSpPr>
          <p:nvPr/>
        </p:nvSpPr>
        <p:spPr bwMode="auto">
          <a:xfrm>
            <a:off x="7751762" y="2027238"/>
            <a:ext cx="9605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40 900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86029" name="Text Box 14"/>
          <p:cNvSpPr txBox="1">
            <a:spLocks noChangeArrowheads="1"/>
          </p:cNvSpPr>
          <p:nvPr/>
        </p:nvSpPr>
        <p:spPr bwMode="auto">
          <a:xfrm>
            <a:off x="5732462" y="3781425"/>
            <a:ext cx="103906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129 900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1449387" y="3781425"/>
            <a:ext cx="116089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Малый бизнес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en-US" dirty="0" smtClean="0">
                <a:latin typeface="+mj-lt"/>
                <a:cs typeface="+mn-cs"/>
              </a:rPr>
              <a:t>2</a:t>
            </a:r>
            <a:r>
              <a:rPr lang="ru-RU" dirty="0" smtClean="0">
                <a:latin typeface="+mj-lt"/>
                <a:cs typeface="+mn-cs"/>
              </a:rPr>
              <a:t>7 900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31" name="Text Box 22"/>
          <p:cNvSpPr txBox="1">
            <a:spLocks noChangeArrowheads="1"/>
          </p:cNvSpPr>
          <p:nvPr/>
        </p:nvSpPr>
        <p:spPr bwMode="auto">
          <a:xfrm>
            <a:off x="5846762" y="2058988"/>
            <a:ext cx="9605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13 900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86032" name="Text Box 14"/>
          <p:cNvSpPr txBox="1">
            <a:spLocks noChangeArrowheads="1"/>
          </p:cNvSpPr>
          <p:nvPr/>
        </p:nvSpPr>
        <p:spPr bwMode="auto">
          <a:xfrm>
            <a:off x="7678737" y="3821113"/>
            <a:ext cx="147412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329 900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563688" y="2081213"/>
            <a:ext cx="10294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1 990 </a:t>
            </a:r>
            <a:r>
              <a:rPr lang="ru-RU" dirty="0">
                <a:latin typeface="+mj-lt"/>
                <a:cs typeface="+mn-cs"/>
              </a:rPr>
              <a:t>руб. *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52400" y="6400800"/>
            <a:ext cx="4622800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* Только через партнерскую сеть</a:t>
            </a:r>
            <a:endParaRPr lang="en-US" sz="1300" b="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Цены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Изображение 24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1294677" cy="1375810"/>
          </a:xfrm>
          <a:prstGeom prst="rect">
            <a:avLst/>
          </a:prstGeom>
        </p:spPr>
      </p:pic>
      <p:pic>
        <p:nvPicPr>
          <p:cNvPr id="28" name="Изображение 27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05000"/>
            <a:ext cx="1294677" cy="1375810"/>
          </a:xfrm>
          <a:prstGeom prst="rect">
            <a:avLst/>
          </a:prstGeom>
        </p:spPr>
      </p:pic>
      <p:pic>
        <p:nvPicPr>
          <p:cNvPr id="29" name="Изображение 28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1294677" cy="1375810"/>
          </a:xfrm>
          <a:prstGeom prst="rect">
            <a:avLst/>
          </a:prstGeom>
        </p:spPr>
      </p:pic>
      <p:pic>
        <p:nvPicPr>
          <p:cNvPr id="30" name="Изображение 29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000"/>
            <a:ext cx="1294677" cy="1375810"/>
          </a:xfrm>
          <a:prstGeom prst="rect">
            <a:avLst/>
          </a:prstGeom>
        </p:spPr>
      </p:pic>
      <p:pic>
        <p:nvPicPr>
          <p:cNvPr id="31" name="Изображение 30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8" y="3644090"/>
            <a:ext cx="1294677" cy="1375810"/>
          </a:xfrm>
          <a:prstGeom prst="rect">
            <a:avLst/>
          </a:prstGeom>
        </p:spPr>
      </p:pic>
      <p:pic>
        <p:nvPicPr>
          <p:cNvPr id="32" name="Изображение 31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48" y="3644090"/>
            <a:ext cx="1294677" cy="1375810"/>
          </a:xfrm>
          <a:prstGeom prst="rect">
            <a:avLst/>
          </a:prstGeom>
        </p:spPr>
      </p:pic>
      <p:pic>
        <p:nvPicPr>
          <p:cNvPr id="33" name="Изображение 32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48" y="3644090"/>
            <a:ext cx="1294677" cy="1375810"/>
          </a:xfrm>
          <a:prstGeom prst="rect">
            <a:avLst/>
          </a:prstGeom>
        </p:spPr>
      </p:pic>
      <p:pic>
        <p:nvPicPr>
          <p:cNvPr id="34" name="Изображение 33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48" y="3644090"/>
            <a:ext cx="1294677" cy="1375810"/>
          </a:xfrm>
          <a:prstGeom prst="rect">
            <a:avLst/>
          </a:prstGeom>
        </p:spPr>
      </p:pic>
      <p:pic>
        <p:nvPicPr>
          <p:cNvPr id="2" name="Изображение 1" descr="Снимок экрана 2013-04-05 в 14.22.21.png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10200"/>
            <a:ext cx="2743200" cy="7163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1136" y="1290844"/>
            <a:ext cx="556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Функционал интернет-магазина разделяется на 2 уровня</a:t>
            </a: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:</a:t>
            </a: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ru-RU" sz="18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Базовый</a:t>
            </a: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и </a:t>
            </a:r>
            <a:r>
              <a:rPr lang="ru-RU" sz="18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Расширенный</a:t>
            </a: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.</a:t>
            </a: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478768" y="2500390"/>
            <a:ext cx="4876800" cy="264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err="1" smtClean="0">
                <a:latin typeface="Calibri" pitchFamily="34" charset="0"/>
                <a:cs typeface="Calibri" pitchFamily="34" charset="0"/>
              </a:rPr>
              <a:t>мультискладовость</a:t>
            </a:r>
            <a:endParaRPr lang="en-US" sz="1400" baseline="30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отчетов</a:t>
            </a:r>
            <a:endParaRPr lang="ru-RU" sz="1400" baseline="30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отчеты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по складам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колонки цен (цены для дилеров и оптовиков)</a:t>
            </a:r>
            <a:endParaRPr lang="ru-RU" sz="14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накопительные скидки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программы лояльности)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err="1" smtClean="0">
                <a:latin typeface="Calibri" pitchFamily="34" charset="0"/>
                <a:cs typeface="Calibri" pitchFamily="34" charset="0"/>
              </a:rPr>
              <a:t>аффилиатские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программы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счета покупателей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продажа электронного 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контента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endParaRPr lang="ru-RU" sz="1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4000" y="4976336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0" dirty="0" smtClean="0">
                <a:solidFill>
                  <a:sysClr val="windowText" lastClr="000000"/>
                </a:solidFill>
              </a:rPr>
              <a:t>Расширенный интернет-магазин доступен 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только в редакциях «Бизнес» и «Бизнес веб-кластер»</a:t>
            </a:r>
            <a:r>
              <a:rPr lang="ru-RU" sz="1400" b="0" kern="0" dirty="0" smtClean="0">
                <a:solidFill>
                  <a:sysClr val="windowText" lastClr="000000"/>
                </a:solidFill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Изображение 4" descr="Снимок экрана 2012-10-15 в 18.03.1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99" y="1693496"/>
            <a:ext cx="3087697" cy="275319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28399" y="2043191"/>
            <a:ext cx="480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0" kern="0" dirty="0" smtClean="0">
                <a:latin typeface="Calibri"/>
                <a:cs typeface="Calibri"/>
              </a:rPr>
              <a:t>В расширенный интернет-магазин  включены: 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310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0" y="0"/>
            <a:ext cx="9171310" cy="68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7310" y="0"/>
            <a:ext cx="4903572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6176" y="1520683"/>
            <a:ext cx="453312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Заказать сайт у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партнеров</a:t>
            </a:r>
            <a:br>
              <a:rPr lang="ru-RU" sz="24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»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Наши партнеры (более 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00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компаний) готовы предложить вам полный спектр услуг по созданию веб-проектов, а также хостинга и продвижения в Интернете. </a:t>
            </a:r>
          </a:p>
          <a:p>
            <a:pPr>
              <a:spcBef>
                <a:spcPts val="600"/>
              </a:spcBef>
              <a:defRPr/>
            </a:pPr>
            <a:endParaRPr lang="ru-RU" sz="300" b="0" dirty="0">
              <a:latin typeface="Calibri" pitchFamily="34" charset="0"/>
              <a:cs typeface="Calibri" pitchFamily="34" charset="0"/>
            </a:endParaRPr>
          </a:p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Создать самостоятельно 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В комплект поставки продукта входит подробная документация для разработчика, которая поможет вам создать сайт силами IT-отдела вашей компании.</a:t>
            </a:r>
          </a:p>
          <a:p>
            <a:pPr>
              <a:spcBef>
                <a:spcPts val="600"/>
              </a:spcBef>
              <a:defRPr/>
            </a:pPr>
            <a:endParaRPr lang="ru-RU" sz="300" b="0" dirty="0">
              <a:latin typeface="Calibri" pitchFamily="34" charset="0"/>
              <a:cs typeface="Calibri" pitchFamily="34" charset="0"/>
            </a:endParaRPr>
          </a:p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Разработать сайт в своей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веб-студии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Если вы постоянно сотрудничаете с </a:t>
            </a: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веб-студией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, которая еще не является нашим партнером, вы можете предложить вашему </a:t>
            </a: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веб-разработчику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 использовать продукт «1С-Битрикс: Управление сайтом» для создания вашего сайта. </a:t>
            </a:r>
          </a:p>
        </p:txBody>
      </p:sp>
      <p:sp>
        <p:nvSpPr>
          <p:cNvPr id="112644" name="Прямоугольник 3"/>
          <p:cNvSpPr>
            <a:spLocks noChangeArrowheads="1"/>
          </p:cNvSpPr>
          <p:nvPr/>
        </p:nvSpPr>
        <p:spPr bwMode="auto">
          <a:xfrm>
            <a:off x="334335" y="229271"/>
            <a:ext cx="4546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Компания «1С-Битрикс» не разрабатывает сайты. Создание сайта на основе продукта вы можете заказать у наших партнеров в России и СНГ, либо разработать самостоятельно.</a:t>
            </a:r>
          </a:p>
        </p:txBody>
      </p:sp>
      <p:pic>
        <p:nvPicPr>
          <p:cNvPr id="11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" y="28864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86000"/>
            <a:ext cx="8686800" cy="2438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В партнерской сети более </a:t>
            </a:r>
            <a:r>
              <a:rPr lang="ru-RU" sz="2800" b="1" dirty="0" smtClean="0">
                <a:latin typeface="Calibri"/>
                <a:cs typeface="Calibri"/>
              </a:rPr>
              <a:t>10 000 </a:t>
            </a:r>
            <a:r>
              <a:rPr lang="ru-RU" sz="2800" dirty="0" smtClean="0">
                <a:latin typeface="Calibri"/>
                <a:cs typeface="Calibri"/>
              </a:rPr>
              <a:t>компаний, которые внедряют «1С-Битрикс».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Разработку интернет-магазина вы можете заказать у партнера в вашем городе. Или выбрать любую компанию из наших партнеров.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30343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467100"/>
          </a:xfrm>
          <a:prstGeom prst="rect">
            <a:avLst/>
          </a:prstGeom>
          <a:solidFill>
            <a:srgbClr val="FFFFFF">
              <a:alpha val="9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87381"/>
            <a:ext cx="8686800" cy="16303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Более </a:t>
            </a:r>
            <a:r>
              <a:rPr lang="ru-RU" sz="2800" b="1" dirty="0" smtClean="0">
                <a:latin typeface="Calibri"/>
                <a:cs typeface="Calibri"/>
              </a:rPr>
              <a:t>23 000 </a:t>
            </a:r>
            <a:r>
              <a:rPr lang="ru-RU" sz="2800" dirty="0" smtClean="0">
                <a:latin typeface="Calibri"/>
                <a:cs typeface="Calibri"/>
              </a:rPr>
              <a:t>сертифицированных специалистов работают с платформой «1С-Битрикс». </a:t>
            </a:r>
          </a:p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При необходимости, вы легко передадите проект новому разработчику.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425720" y="1371600"/>
            <a:ext cx="368908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новостная лента, пресс-релизы;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статьи;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каталог товаров, сравнение товаров, параметрический поиск в каталоге;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архив файлов;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список вакансий, проектов;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сложные каталоги с большим количеством свойств, иерархическими свойствами, связями с другими каталогами (аксессуары, статьи по теме и т.п.);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любые объекты, для которых можно описать свойства и взаимосвязи с другими объектами.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Информационные блоки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86" y="1590806"/>
            <a:ext cx="4629510" cy="32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2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4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4"/>
            <a:ext cx="4724400" cy="6869739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14" y="123857"/>
            <a:ext cx="2696369" cy="642939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228600" y="1600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28600" y="2743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9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Протестируйте перед покупкой</a:t>
            </a:r>
            <a:endParaRPr lang="en-US" sz="3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  <a:endParaRPr lang="ru-RU" sz="2000" b="0" u="sng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endParaRPr lang="en-US" sz="2800" b="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Доступ к «виртуальной лаборатории» </a:t>
            </a:r>
            <a:r>
              <a:rPr lang="ru-RU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3 часа</a:t>
            </a:r>
            <a:endParaRPr lang="ru-RU" sz="24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2415"/>
            <a:ext cx="5817721" cy="874820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</a:t>
            </a:r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85 000 </a:t>
            </a:r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веб-проектов</a:t>
            </a:r>
            <a:r>
              <a:rPr lang="en-US" sz="28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75" y="1508423"/>
            <a:ext cx="1799023" cy="25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10" y="1506766"/>
            <a:ext cx="1765145" cy="254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69" y="1530737"/>
            <a:ext cx="1740486" cy="25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7" y="4151545"/>
            <a:ext cx="1723071" cy="80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54" y="4163019"/>
            <a:ext cx="1771143" cy="170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3" y="4130717"/>
            <a:ext cx="1771143" cy="85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9" y="4152526"/>
            <a:ext cx="1771142" cy="17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65" y="5039730"/>
            <a:ext cx="1768376" cy="82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8" y="5030842"/>
            <a:ext cx="1723070" cy="81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13644" y="1461912"/>
            <a:ext cx="1798875" cy="2590800"/>
            <a:chOff x="513644" y="1461912"/>
            <a:chExt cx="1798875" cy="2590800"/>
          </a:xfrm>
        </p:grpSpPr>
        <p:pic>
          <p:nvPicPr>
            <p:cNvPr id="4" name="Изображение 3" descr="Снимок экрана 2012-05-28 в 12.52.49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4" y="1461912"/>
              <a:ext cx="1798875" cy="2590800"/>
            </a:xfrm>
            <a:prstGeom prst="rect">
              <a:avLst/>
            </a:prstGeom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15" cstate="print"/>
            <a:srcRect l="3550" r="4179"/>
            <a:stretch/>
          </p:blipFill>
          <p:spPr>
            <a:xfrm>
              <a:off x="700718" y="3388896"/>
              <a:ext cx="1430631" cy="483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8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5" y="5299631"/>
            <a:ext cx="844115" cy="88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49536" y="152399"/>
            <a:ext cx="5431165" cy="856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</a:t>
            </a:r>
            <a:r>
              <a:rPr lang="ru-RU" sz="3300" b="1" dirty="0" smtClean="0"/>
              <a:t>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468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«1С-Битрикс» предлагает тиражные решения, разработанные на основе продукта «1С-Битрикс: </a:t>
            </a:r>
            <a:r>
              <a:rPr lang="ru-RU" sz="2000" b="0" dirty="0" smtClean="0">
                <a:latin typeface="+mj-lt"/>
              </a:rPr>
              <a:t>Управление сайтом».</a:t>
            </a:r>
            <a:endParaRPr lang="ru-RU" sz="2000" b="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7" y="1371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3" y="2214564"/>
            <a:ext cx="1050527" cy="11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9" y="5181600"/>
            <a:ext cx="1044311" cy="10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4" y="3801988"/>
            <a:ext cx="1019446" cy="10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2376184"/>
            <a:ext cx="870259" cy="10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3901446"/>
            <a:ext cx="1044311" cy="9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3492" y="2659102"/>
            <a:ext cx="258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государственной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33492" y="3996353"/>
            <a:ext cx="2586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</a:t>
            </a:r>
            <a:r>
              <a:rPr lang="ru-RU" sz="2000" b="0" dirty="0" smtClean="0">
                <a:latin typeface="+mj-lt"/>
              </a:rPr>
              <a:t>школы</a:t>
            </a:r>
            <a:endParaRPr lang="ru-RU" sz="2000" b="0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3492" y="5486400"/>
            <a:ext cx="258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медицинской организации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40540" y="2652383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Интернет-магазин</a:t>
            </a:r>
            <a:endParaRPr lang="ru-RU" sz="2000" b="0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0540" y="4170566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Сайт конференций</a:t>
            </a:r>
            <a:endParaRPr lang="ru-RU" sz="2000" b="0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0167" y="5555610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Информационный портал</a:t>
            </a:r>
            <a:endParaRPr lang="ru-RU" sz="2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7101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/>
              <a:t>1С-Битрикс: Корпоративный портал</a:t>
            </a: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471886"/>
            <a:ext cx="49685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система управления корпоративным порталом – внутренним «пространством» для коллективной работы, объединяющим людей, процессы и информацию в </a:t>
            </a:r>
            <a:r>
              <a:rPr lang="ru-RU" sz="2000" b="0" dirty="0" smtClean="0">
                <a:latin typeface="+mj-lt"/>
              </a:rPr>
              <a:t>организации</a:t>
            </a:r>
          </a:p>
          <a:p>
            <a:endParaRPr lang="ru-RU" sz="2000" b="0" dirty="0" smtClean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001" y="11273"/>
            <a:ext cx="5699702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400" b="0" dirty="0" smtClean="0">
                <a:solidFill>
                  <a:schemeClr val="bg1">
                    <a:lumMod val="50000"/>
                  </a:schemeClr>
                </a:solidFill>
              </a:rPr>
              <a:t>Быстро. Просто. Эффективно.</a:t>
            </a:r>
            <a:endParaRPr lang="en-US" sz="2000" b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4435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63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359813" y="345899"/>
            <a:ext cx="6669852" cy="84039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rmAutofit/>
          </a:bodyPr>
          <a:lstStyle/>
          <a:p>
            <a:pPr algn="ctr">
              <a:buSzPct val="25000"/>
            </a:pPr>
            <a:r>
              <a:rPr lang="ru-RU" sz="2700" b="1" dirty="0" smtClean="0"/>
              <a:t>- облачный сервис для совместной работы</a:t>
            </a:r>
            <a:endParaRPr lang="ru-RU" sz="2700" b="1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" y="2196470"/>
            <a:ext cx="3770884" cy="204063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925" y="3349000"/>
            <a:ext cx="923544" cy="154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381749"/>
            <a:ext cx="914273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4476908" y="2817777"/>
            <a:ext cx="370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Задачи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76908" y="1865369"/>
            <a:ext cx="370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Социальная сеть</a:t>
            </a:r>
            <a:endParaRPr lang="en-US" sz="2000" b="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20131" y="2830802"/>
            <a:ext cx="2123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Битрикс24.Диск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020131" y="3796235"/>
            <a:ext cx="149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en-US" sz="2000" b="0" dirty="0" smtClean="0">
                <a:latin typeface="Calibri"/>
                <a:ea typeface="Calibri"/>
                <a:cs typeface="Calibri"/>
              </a:rPr>
              <a:t>CRM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020131" y="4761669"/>
            <a:ext cx="2123869" cy="65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70000"/>
              </a:lnSpc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Бизнес-процессы</a:t>
            </a:r>
            <a:endParaRPr lang="en-US" sz="2000" b="0" dirty="0" smtClean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70000"/>
              </a:lnSpc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и списки</a:t>
            </a:r>
            <a:endParaRPr lang="en-US" sz="2000" b="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76908" y="4722592"/>
            <a:ext cx="370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Отчеты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20131" y="1865369"/>
            <a:ext cx="2035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Чат</a:t>
            </a:r>
            <a:r>
              <a:rPr lang="en-US" sz="20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и видео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476908" y="3770185"/>
            <a:ext cx="23978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Календари</a:t>
            </a:r>
            <a:endParaRPr lang="en-US" sz="2000" b="0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43" name="Изображение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744" y="2825888"/>
            <a:ext cx="400114" cy="400114"/>
          </a:xfrm>
          <a:prstGeom prst="rect">
            <a:avLst/>
          </a:prstGeom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943" y="2863821"/>
            <a:ext cx="504056" cy="504056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4034657" y="3580442"/>
            <a:ext cx="4386420" cy="3351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4034657" y="4541178"/>
            <a:ext cx="4396189" cy="54307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4034657" y="2558024"/>
            <a:ext cx="4386385" cy="36043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Изображение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9943" y="1907525"/>
            <a:ext cx="504056" cy="504056"/>
          </a:xfrm>
          <a:prstGeom prst="rect">
            <a:avLst/>
          </a:prstGeom>
        </p:spPr>
      </p:pic>
      <p:pic>
        <p:nvPicPr>
          <p:cNvPr id="50" name="Изображение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2311" y="4713817"/>
            <a:ext cx="504056" cy="504056"/>
          </a:xfrm>
          <a:prstGeom prst="rect">
            <a:avLst/>
          </a:prstGeom>
        </p:spPr>
      </p:pic>
      <p:pic>
        <p:nvPicPr>
          <p:cNvPr id="51" name="Изображение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2311" y="3717881"/>
            <a:ext cx="504056" cy="504056"/>
          </a:xfrm>
          <a:prstGeom prst="rect">
            <a:avLst/>
          </a:prstGeom>
        </p:spPr>
      </p:pic>
      <p:pic>
        <p:nvPicPr>
          <p:cNvPr id="52" name="Изображение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943" y="3820117"/>
            <a:ext cx="504056" cy="504056"/>
          </a:xfrm>
          <a:prstGeom prst="rect">
            <a:avLst/>
          </a:prstGeom>
        </p:spPr>
      </p:pic>
      <p:pic>
        <p:nvPicPr>
          <p:cNvPr id="53" name="Изображение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943" y="4776414"/>
            <a:ext cx="504056" cy="504056"/>
          </a:xfrm>
          <a:prstGeom prst="rect">
            <a:avLst/>
          </a:prstGeom>
        </p:spPr>
      </p:pic>
      <p:pic>
        <p:nvPicPr>
          <p:cNvPr id="54" name="Изображение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3466" y="1829953"/>
            <a:ext cx="504056" cy="504056"/>
          </a:xfrm>
          <a:prstGeom prst="rect">
            <a:avLst/>
          </a:prstGeom>
        </p:spPr>
      </p:pic>
      <p:pic>
        <p:nvPicPr>
          <p:cNvPr id="26" name="Изображение 25" descr="b24_объединяет компанию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221219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7136" y="11273"/>
            <a:ext cx="5583565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Тиражные решения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3789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«1С-Битрикс» предлагает тиражные решения, разработанные на основе продукта «1С-Битрикс: Корпоративный портал</a:t>
            </a:r>
            <a:r>
              <a:rPr lang="ru-RU" sz="2000" b="0" dirty="0" smtClean="0">
                <a:latin typeface="+mj-lt"/>
              </a:rPr>
              <a:t>».</a:t>
            </a:r>
            <a:endParaRPr lang="ru-RU" sz="20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640" y="5072409"/>
            <a:ext cx="4156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«</a:t>
            </a:r>
            <a:r>
              <a:rPr lang="ru-RU" sz="2000" b="0" dirty="0">
                <a:latin typeface="+mj-lt"/>
              </a:rPr>
              <a:t>1С-Битрикс: Внутренний портал государственной организации»</a:t>
            </a:r>
          </a:p>
          <a:p>
            <a:r>
              <a:rPr lang="ru-RU" sz="1400" b="0" dirty="0">
                <a:latin typeface="+mj-lt"/>
              </a:rPr>
              <a:t>для создания внутреннего интранет-портала государственной </a:t>
            </a:r>
            <a:r>
              <a:rPr lang="ru-RU" sz="1400" b="0" dirty="0" smtClean="0">
                <a:latin typeface="+mj-lt"/>
              </a:rPr>
              <a:t>организации</a:t>
            </a:r>
            <a:endParaRPr lang="ru-RU" sz="1400" b="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5496" y="5061098"/>
            <a:ext cx="41791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«1С-Битрикс</a:t>
            </a:r>
            <a:r>
              <a:rPr lang="ru-RU" sz="2000" b="0" dirty="0">
                <a:latin typeface="+mj-lt"/>
              </a:rPr>
              <a:t>: Внутренний портал учебного </a:t>
            </a:r>
            <a:r>
              <a:rPr lang="ru-RU" sz="2000" b="0" dirty="0" smtClean="0">
                <a:latin typeface="+mj-lt"/>
              </a:rPr>
              <a:t>заведения»</a:t>
            </a:r>
            <a:endParaRPr lang="ru-RU" sz="2000" b="0" dirty="0">
              <a:latin typeface="+mj-lt"/>
            </a:endParaRPr>
          </a:p>
          <a:p>
            <a:r>
              <a:rPr lang="ru-RU" sz="1400" b="0" dirty="0">
                <a:latin typeface="+mj-lt"/>
              </a:rPr>
              <a:t>для </a:t>
            </a:r>
            <a:r>
              <a:rPr lang="ru-RU" sz="1400" b="0" dirty="0" smtClean="0">
                <a:latin typeface="+mj-lt"/>
              </a:rPr>
              <a:t>создания внутреннего </a:t>
            </a:r>
            <a:r>
              <a:rPr lang="ru-RU" sz="1400" b="0" dirty="0">
                <a:latin typeface="+mj-lt"/>
              </a:rPr>
              <a:t>информационно-коммуникационного ресурса образовательного </a:t>
            </a:r>
            <a:r>
              <a:rPr lang="ru-RU" sz="1400" b="0" dirty="0" smtClean="0">
                <a:latin typeface="+mj-lt"/>
              </a:rPr>
              <a:t>учреждения</a:t>
            </a:r>
            <a:endParaRPr lang="ru-RU" sz="1400" b="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9" y="13203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762"/>
            <a:ext cx="2554799" cy="264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90372"/>
            <a:ext cx="2592288" cy="26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9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26" y="6028916"/>
            <a:ext cx="857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39" y="5144078"/>
            <a:ext cx="1230857" cy="140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675184" y="968663"/>
            <a:ext cx="8333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Каталог готовых веб-приложений для сайтов и корпоративных порталов</a:t>
            </a:r>
            <a:endParaRPr lang="en-US" sz="2000" b="0" dirty="0" smtClean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273"/>
            <a:ext cx="55346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Marketplace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489" y="5313859"/>
            <a:ext cx="626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 каталоге представлены бесплатные и коммерческие </a:t>
            </a:r>
            <a:r>
              <a:rPr lang="ru-RU" sz="2000" b="0" dirty="0" smtClean="0">
                <a:latin typeface="+mj-lt"/>
              </a:rPr>
              <a:t>веб-приложения, которые расширяют возможности продуктов «1С-Битрикс»</a:t>
            </a:r>
            <a:r>
              <a:rPr lang="en-US" sz="2000" b="0" dirty="0" smtClean="0">
                <a:latin typeface="+mj-lt"/>
              </a:rPr>
              <a:t>.</a:t>
            </a:r>
            <a:endParaRPr lang="ru-RU" sz="2000" b="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" y="1609418"/>
            <a:ext cx="3668216" cy="338756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163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9417"/>
            <a:ext cx="4384213" cy="340561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504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1028" y="152399"/>
            <a:ext cx="5509673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Бесплатные семинары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872" y="1173485"/>
            <a:ext cx="5638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«1С-Битрикс» проводит бесплатные семинары в России и </a:t>
            </a:r>
            <a:r>
              <a:rPr lang="ru-RU" sz="1800" b="0" dirty="0" smtClean="0">
                <a:latin typeface="+mj-lt"/>
              </a:rPr>
              <a:t>Украине, а также </a:t>
            </a:r>
            <a:r>
              <a:rPr lang="ru-RU" sz="1800" b="0" dirty="0" err="1" smtClean="0">
                <a:latin typeface="+mj-lt"/>
              </a:rPr>
              <a:t>вебинары</a:t>
            </a:r>
            <a:r>
              <a:rPr lang="ru-RU" sz="1800" b="0" dirty="0" smtClean="0">
                <a:latin typeface="+mj-lt"/>
              </a:rPr>
              <a:t> (онлайн</a:t>
            </a:r>
            <a:r>
              <a:rPr lang="en-US" sz="1800" b="0" dirty="0" smtClean="0">
                <a:latin typeface="+mj-lt"/>
              </a:rPr>
              <a:t>-</a:t>
            </a:r>
            <a:r>
              <a:rPr lang="ru-RU" sz="1800" b="0" dirty="0" smtClean="0">
                <a:latin typeface="+mj-lt"/>
              </a:rPr>
              <a:t>семинары).</a:t>
            </a:r>
          </a:p>
          <a:p>
            <a:r>
              <a:rPr lang="ru-RU" sz="1800" b="0" dirty="0" smtClean="0">
                <a:latin typeface="+mj-lt"/>
              </a:rPr>
              <a:t> </a:t>
            </a:r>
            <a:endParaRPr lang="en-US" sz="1800" b="0" dirty="0" smtClean="0">
              <a:latin typeface="+mj-lt"/>
            </a:endParaRPr>
          </a:p>
          <a:p>
            <a:r>
              <a:rPr lang="ru-RU" sz="1800" b="0" dirty="0" smtClean="0">
                <a:latin typeface="+mj-lt"/>
              </a:rPr>
              <a:t>Семинары будут полезны тем, </a:t>
            </a:r>
            <a:r>
              <a:rPr lang="ru-RU" sz="1800" b="0" dirty="0">
                <a:latin typeface="+mj-lt"/>
              </a:rPr>
              <a:t>кто планирует разработку сайта, интернет-магазина или корпоративного портала. 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dirty="0">
                <a:latin typeface="+mj-lt"/>
              </a:rPr>
              <a:t>Темы семинаров:</a:t>
            </a:r>
          </a:p>
          <a:p>
            <a:endParaRPr lang="ru-RU" sz="16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сайтов и управление </a:t>
            </a:r>
            <a:r>
              <a:rPr lang="ru-RU" sz="1800" b="0" dirty="0" smtClean="0">
                <a:latin typeface="+mj-lt"/>
              </a:rPr>
              <a:t>контентом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веб-</a:t>
            </a:r>
            <a:r>
              <a:rPr lang="ru-RU" sz="1800" b="0" dirty="0" err="1" smtClean="0">
                <a:latin typeface="+mj-lt"/>
              </a:rPr>
              <a:t>юзабилити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поисковая </a:t>
            </a:r>
            <a:r>
              <a:rPr lang="ru-RU" sz="1800" b="0" dirty="0">
                <a:latin typeface="+mj-lt"/>
              </a:rPr>
              <a:t>оптимизация и продвижение </a:t>
            </a:r>
            <a:r>
              <a:rPr lang="ru-RU" sz="1800" b="0" dirty="0" smtClean="0">
                <a:latin typeface="+mj-lt"/>
              </a:rPr>
              <a:t>сайтов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разработка </a:t>
            </a:r>
            <a:r>
              <a:rPr lang="ru-RU" sz="1800" b="0" dirty="0" smtClean="0">
                <a:latin typeface="+mj-lt"/>
              </a:rPr>
              <a:t>интернет-магазинов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электронные </a:t>
            </a:r>
            <a:r>
              <a:rPr lang="ru-RU" sz="1800" b="0" dirty="0">
                <a:latin typeface="+mj-lt"/>
              </a:rPr>
              <a:t>платежи</a:t>
            </a: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интеграция с «1С</a:t>
            </a:r>
            <a:r>
              <a:rPr lang="ru-RU" sz="1800" b="0" dirty="0" smtClean="0">
                <a:latin typeface="+mj-lt"/>
              </a:rPr>
              <a:t>»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корпоративных </a:t>
            </a:r>
            <a:r>
              <a:rPr lang="ru-RU" sz="1800" b="0" dirty="0" smtClean="0">
                <a:latin typeface="+mj-lt"/>
              </a:rPr>
              <a:t>порталов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управление внутренними </a:t>
            </a:r>
            <a:r>
              <a:rPr lang="ru-RU" sz="1800" b="0" dirty="0" smtClean="0">
                <a:latin typeface="+mj-lt"/>
              </a:rPr>
              <a:t>коммуникациями</a:t>
            </a:r>
            <a:endParaRPr lang="ru-RU" sz="18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1032" y="1315368"/>
            <a:ext cx="2376264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Архангельск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Владивосток 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Донецк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Екатеринбург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Казань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Калининград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Киев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Краснодар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Красноярск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Москва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Нижний Новгород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Новосибирск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Пенза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Ростов-на-Дону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Санкт-Петербург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Симферополь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Уфа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Чебоксары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Челябинск </a:t>
            </a:r>
            <a:endParaRPr lang="ru-RU" sz="1600" b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ru-RU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и другие</a:t>
            </a:r>
            <a:endParaRPr lang="ru-RU" sz="16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1138"/>
            <a:ext cx="15144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22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437595" y="1469085"/>
            <a:ext cx="382960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Вы можете:</a:t>
            </a:r>
          </a:p>
          <a:p>
            <a:pPr marL="171450" indent="-171450">
              <a:buFont typeface="Arial" charset="0"/>
              <a:buChar char="•"/>
              <a:defRPr/>
            </a:pP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определить любое количество </a:t>
            </a:r>
            <a:r>
              <a:rPr lang="ru-RU" sz="1800" b="0" dirty="0" smtClean="0">
                <a:latin typeface="+mj-lt"/>
              </a:rPr>
              <a:t>свойств элемента;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создавать свойства типа "файл" для хранения изображений, звуков, видео, документов и любых других файлов;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 smtClean="0">
                <a:latin typeface="+mj-lt"/>
              </a:rPr>
              <a:t>выделить категории аналогичных или рекомендуемых товаров, статей;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 smtClean="0">
                <a:latin typeface="+mj-lt"/>
              </a:rPr>
              <a:t>отметить аналоги объекта</a:t>
            </a:r>
            <a:r>
              <a:rPr lang="ru-RU" sz="1800" b="0" dirty="0">
                <a:latin typeface="+mj-lt"/>
              </a:rPr>
              <a:t>, аксессуаров, подходящих для него, статей по теме и т.п</a:t>
            </a:r>
            <a:r>
              <a:rPr lang="ru-RU" sz="1800" b="0" dirty="0" smtClean="0">
                <a:latin typeface="+mj-lt"/>
              </a:rPr>
              <a:t>.</a:t>
            </a:r>
            <a:endParaRPr lang="ru-RU" sz="18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Информационные блоки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600200"/>
            <a:ext cx="4920873" cy="340771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745699" y="1371600"/>
            <a:ext cx="442041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900" b="0" dirty="0">
                <a:latin typeface="+mj-lt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1900" b="0" dirty="0" smtClean="0">
              <a:latin typeface="+mj-lt"/>
            </a:endParaRPr>
          </a:p>
          <a:p>
            <a:pPr eaLnBrk="1" hangingPunct="1"/>
            <a:endParaRPr lang="ru-RU" sz="1900" b="0" dirty="0">
              <a:latin typeface="+mj-lt"/>
            </a:endParaRPr>
          </a:p>
          <a:p>
            <a:pPr eaLnBrk="1" hangingPunct="1"/>
            <a:r>
              <a:rPr lang="ru-RU" sz="1900" b="0" dirty="0">
                <a:latin typeface="+mj-lt"/>
              </a:rPr>
              <a:t>Программные продукты «1С-Битрикс» — профессиональные системы для управления сайтами компаний, интернет-магазинами, социальными сетями и сообществами, корпоративными порталами и другими проектами. </a:t>
            </a:r>
            <a:endParaRPr lang="en-US" sz="1900" b="0" dirty="0" smtClean="0">
              <a:latin typeface="+mj-lt"/>
            </a:endParaRPr>
          </a:p>
          <a:p>
            <a:pPr eaLnBrk="1" hangingPunct="1"/>
            <a:endParaRPr lang="en-US" sz="1900" b="0" dirty="0" smtClean="0">
              <a:latin typeface="+mj-lt"/>
            </a:endParaRPr>
          </a:p>
          <a:p>
            <a:pPr eaLnBrk="1" hangingPunct="1"/>
            <a:r>
              <a:rPr lang="ru-RU" sz="1900" b="0" dirty="0" smtClean="0">
                <a:latin typeface="+mj-lt"/>
              </a:rPr>
              <a:t>«</a:t>
            </a:r>
            <a:r>
              <a:rPr lang="ru-RU" sz="1900" b="0" dirty="0">
                <a:latin typeface="+mj-lt"/>
              </a:rPr>
              <a:t>1С-Битрикс» является технологическим партнером для дилерской сети, включающей более 8</a:t>
            </a:r>
            <a:r>
              <a:rPr lang="ru-RU" sz="1900" b="0" dirty="0" smtClean="0">
                <a:latin typeface="+mj-lt"/>
              </a:rPr>
              <a:t>000 </a:t>
            </a:r>
            <a:r>
              <a:rPr lang="ru-RU" sz="1900" b="0" dirty="0">
                <a:latin typeface="+mj-lt"/>
              </a:rPr>
              <a:t>веб-студий и веб-интеграторов</a:t>
            </a:r>
            <a:r>
              <a:rPr lang="ru-RU" sz="1900" b="0" dirty="0" smtClean="0">
                <a:latin typeface="+mj-lt"/>
              </a:rPr>
              <a:t>.</a:t>
            </a:r>
            <a:endParaRPr lang="en-US" sz="1900" b="0" dirty="0" smtClean="0">
              <a:latin typeface="+mj-lt"/>
            </a:endParaRPr>
          </a:p>
        </p:txBody>
      </p:sp>
      <p:pic>
        <p:nvPicPr>
          <p:cNvPr id="55301" name="Picture 76" descr="1c-bitrix-logo-ve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28750"/>
            <a:ext cx="3048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2600" y="11273"/>
            <a:ext cx="55981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Компания «1С-Битрикс»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994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775319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0"/>
            <a:ext cx="91490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6200" y="1362161"/>
            <a:ext cx="5724128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824" y="1692278"/>
            <a:ext cx="5428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Следите за нами!</a:t>
            </a:r>
            <a:endParaRPr lang="ru-RU" sz="5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2" y="2633718"/>
            <a:ext cx="651258" cy="6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-5048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852" y="5962671"/>
            <a:ext cx="3436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6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751" y="2700390"/>
            <a:ext cx="3224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Calibri" pitchFamily="34" charset="0"/>
                <a:cs typeface="Calibri" pitchFamily="34" charset="0"/>
              </a:rPr>
              <a:t>http://vk.com/sait40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8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data:image/jpeg;base64,/9j/4AAQSkZJRgABAQAAAQABAAD/2wCEAAkGBw8QEhAUERQQERAREBQPEBEQEBEQEBAPFhUWFhURExUYHCkgGBomJxUXJTEjJyksLi4xFx80ODMsOCgtLisBCgoKDg0OGxAQGTQiHCQsLC0wLCwsKywsLCwsKywsLCwsLCwwLCwsLCwsLCwsLCwsLCw0LCwsLCwsLDcrLCwsLP/AABEIAOEA4QMBIgACEQEDEQH/xAAcAAEAAgMBAQEAAAAAAAAAAAAABgcCAwUECAH/xABOEAABAwEBBwsSBAUDBQAAAAABAAIDEQQFBhIWMVFSExUhMkFhkZOistEHFCIzNEJTcXJzdIGCkrGzwdIjJKGjF1RiZOI1Y+FDg8LT8P/EABkBAQADAQEAAAAAAAAAAAAAAAACAwQBBf/EACIRAAIBAwQDAQEAAAAAAAAAAAABAgMTMQQRElEhMkEiYf/aAAwDAQACEQMRAD8AvFERAF+Erk3wXfisbey7OVw7CMHZP9TjuDfVc3Xu5aLUTqjzgbkbexjHq3fGaqyFNyK51FEse1Xy2KLYdMwnMysnq7EFeM36WHSfxblXlludNJtGGmkexbwnL6l7mXuTbrox63H6K21BZZXdk8ImmOth0pOLcmOth0pOLcobi3Jps5XQmLcmmzldCW4C5MmWOth0pOLcmOth0pOLcobi3Jps5XQmLcmmzldCW4C5MmWOth0pOLcmOth0pOLcobi3Jps5XQmLcmmzldCW4C5MmWOth0pOLcmOth0pOLcobi3Jps5XQmLcmmzldCW4C5MmWOth0pOLcmOth0pOLcobi3Jps5XQmLcmmzldCW4C5MmWOth0pOLcmOth0pOLcobi3Jps5XQmLcmmzldCW4C5MmWOth0pOLcmOth0pOLcobi3Jps5XQmLcmmzldCW4C5MmWOth0pOLcmOth0pOLcobi3Jps5XQmLcmmzldCW4C5MmYv0sOk8f9t69tkviscuw2ZlTkD6xknMMKlVXr73ZhkdGfW4fReC1XPli27CBpDZbwhLUXhi7JZRcyKpbj3wWmykYDsKPdifUspvaPq/VWNcK7kNrZVnYvG3jO2afqN9VTpuJZCopHUREVZYEREAXPu7dRtlhdI7ZO1Y3Secg8W6d4FdBVtf9dAyWgRg9hC2lM8jtkngoOFTpx5PYhOXFEftVpkme57yXyPNSc53ABm3AFILlXEa0B0oDn5Q07LW+POV572rCDWV24cFnj3XfThX7fBdQ1MTDSmxI4Za6A+q0vz4RnXjyz2227cUew3s3DYo3ajeJ6FzH3xy7jYwN/Cd9QuMi6oo45M6+MU+aL3XfcmMU+aL3XfcuQi7xRzkzr4xT5ovdd9yYxT5ovdd9y5CJxQ5M6+MU+aL3XfcmMU+aL3XfcuQicUOTOvjFPmi9133JjFPmi9133LkInFDkzr4xT5ovdd9yYxT5ovdd9y5CJxQ5M6+MU+aL3XfcmMU+aL3XfcuQicUOTOvjFPmi9133JjFPmi9133LkInFDkzr4xT5ovdd9yYxT5ovdd9y5CJxQ5M7LL45d1sZG9hN+pXUsV2opexPYOOxR2Q7wKiSLjijqkySXWuGCC6IUdlLBkd5OYrh2C2yQSNkjOC9p9RG61wzFdm9+6hJETzU/9Nxy+SfotN8thDSJGjYcaP8AK3D6/ouLpnX2ix7j3RZaYmSN74bI3WuGVpXtVd9T+6BZK+InsZBhtH9bcvCOarEWaceL2NMJcluERFAkfjjsKmrqy4c0ztKV59WEaK45chVMT9sd5w85X0MsorfCXMpBB5uOvjdSvxKhriSSTskmpOcqX3f7RL7PPaoerYdlU+giIpkQiIgCKX3OvI1aKKTV8HVI2yYOo1wcIA0rh7OVej+H39x+x/moXI9k7cuiEIpv/D7+4/Y/zT+H39x+x/muXYdi1LohCKb/AMPv7j9j/NP4ff3H7H+aXYdi1LohCKbHqfHctA4n/NapLwJe9mjPjY5v1K7cj2LcuiHIpHabyrazaiOTyH0PKAXDtdjlhODKx8Z3A9pFfEd31KSkngi4tZNCIi6cCIiAIiID9Y8tII2CCCDmIyKY2oCazu/rjwxvOphD9VDVMrj7MEfkH4lQmTgRu4MuBaICPCNHqd2J+Kt6I1AVN3L7dB51nOCuKzbUKqvlFtHDNqIioLjCbIVTE/bHecPOVzzZCqYn7Y7zh5yvofSit8JXfB2iX2ee1Q9TC+DtEvs89qh6thgqnkIiKZEIiIC3r3e5bL6PHzAuiude73LZfR4+YF0Vhlk2rAREXDoREQBERAFqtNnZI0tka17Tla4AhbUQFfX0Xo6kHS2epjGy+M7LmDSacpb+o+ERV3qqb7blizWhwaKRyDVIxuAE7LfUf0IWmlU38Mz1YbeUcZERXFIREQBTK4vaIvJPxKhqmVxe0ReSfiVCeCcMkVuX26HzrOcFcNl2oVPXL7dD51nOCuGy7UKqvlFlHDNyIioLzCbIVTE/bHecPOVzy5F8+yXwATSNezJM5tWnM8jIelaNOm9zPXaWxY18HaJfZ57VD1Krv2uPreWrgNptux79udRQGuTZG8rYYK55P1ERSIhERAW9e73LZfR4+YF0Vzr3e5bL6PHzAuisMsm1YCIi4dK3lv7tgc8Blno17mirX1oCRpL8F/lt0LP7sn3KNSbeXzj+cV+LWqcdjK6kkyZ2K/8AfUatCMHddC7ZHsuy8Kmlhtkc7GyRuDmOyH4gjcO8qYUz6m9rOHNF3paJQMzgQ08NRwKFSkkt0ThUbezJ4iIs5eFDOqZCNTs8m62Ux+p7Sf8AwCmah/VMkAghbum0A+oMfX4hSh7IjP1ZAERFtMYREQBTK4vaIvJPxKhhNMuwN9Sy49rjFni2QexO12d0qM8EoZI5cvt0PnWc4K4bLtQqEuRd4PtNlaxmw6eJtXHZoXgZB0q+7LtQqtQmmi2g009jciIs5eYS5F8w23uiX0h/zCvp6XIV8x2wfjy+kP8AmFa9L9Mmq+E9vy7jn8cfzWKuIpXs2rnN8kkfBWRfj3JP44/msVb4K00vUoq+x7obtWhvfB3lNB/UUK9sV8Z7+P1td9D0riYKYKk4ohyZJoruwHLhN8ba/Cq9Ud0IHZJGetwaf1UPwUwVy2iXNn0xe4a2Sy02R1vFk8gLori3lf6fYPQ4PltXaXmSyz0o4QREUTpSMm3l84/nFfi9z7y7uYchpZKOke5tZNnBLiRXYyr9F5d29Gx+uR3QtsXHbJjkpb4PApn1N7KcOaXvQ0RA7hcThEeqg4V47j3g2wkG1zQNbuss7XOcfbfQD3SrBsNjjgY1kbQ1jcgH6kndKrq1FtsiynB77s3oiLMaAqz6ot0RJaGRgjBgacI12NUfQkeoBvCVIOqDfpFcyE0LX2uRpEEWXZyaq8bjB+uQb3z8zDeXSSOL5JHF7nONXOc41JO+SVfQpuT3KK1RRWxNZLfC3LIzxYQJ4AvLLd2AZC53ktP1ooxgpgrdbRj5s7ct8ehH63O+g6V4prt2h2QhvktHxNV4cFMFdUUR5MSzPftnOd5RJVl3sdyQebPxKrTBVmXtdyQeQfiVCrgnSyQC9nuqx+kw89q+lrLtQvmy9ofmrH6TDz2r6Tsu1Cz6vKNGl9WbkRFkNRhLkK+Z7YPx5fPv+YV9MS5Cvmq2D8eTz7+eVr0v0y6n4Ti+/uSbxs+axV1gqxr7e5ZvGz5jFXtFppYM9XJrwUwVsolFYVmvBTBWyiUQH0ReX/p9g9Dg+W1dlca8zuCwehwfLauyvJn7M9SHqgiIokgiIgCIiALhX3a6alS5os2qGuE+0OcHNG5qTcEtLsu2NN4ruoiB8zXbuHb4ZXSW9k2rSOqZJThte7ekBLT4gdhePBX1BabOyVrmSNa9jhRzHtDmuGYg7BVTX+dT3UGutFjBMIq6WGpc6Ibr2HKW5xlG+Mm6jXi/D8GKrRlleSuMFMFZ0X7RajMa8FMFbKJRAa8FWRe33LB5B+JVd0Vi3udyw+QfiVVVwW0skFvbH5qyekQ89q+kLLtQvnO90fmrJ6RDz2r6Msu1Cz6vKL9Lhm5ERZDUYS5Cvm62D8eTz7+eV9Iy5CvnG2D8aTz7+eVr0v0y6n4TO+vuWb2PmMVf0Vg309zTex8xqgVFopYM9XJrolFsolFYVmuiUWyiUQH0Feb3BYfRIPltXYXHvO7gsPokPy2rsLyp+zPUh6oIiKJIpGbqr3Vw5WsisZayV7BWOWtGuIFfxN5fg6q91/A2L3Jf/YofGPxLR6RLz3LbRehGjBrcwyrST2JezqtXUGWz2Mje1Vp4cMqQXC6rcMjg22QPstTQSsdq0I337Ac3gI3wqwolEengzi1Ez6Xila9rXNIc1wDmuaQWuadkEEZQs1W/Uduo5zJ7M4ktipLFXvWuJD2jerQ+0VZCxThwlsbYS5R3CIigSKG6oNwW2K1uawUhlbq0QGRoJIdGPEeAOao1RWv1a7MNQsktNlloMROZkjCT+sbVVlF6VGfKHk86tDjLwa6JRbKJRWlRrorDve7lh8g/EqAUVgXv9zQ+QfiVXVwW0skKvdH5qyekRc9q+ibLtQvnm98fmbL6RFz2r6Gsu1CzarKL9Lhm5ERZTUYS5CvnS2D8aTzz+eV9Fy5Cvni2D8aTzzueVr0v0y6n4S6+fuaX2PmNUEop5fL3PL7HzGqD0Wilgoq5NdEotlEorCs10Si2USiAvy9DuGw+iQ/LauuuNem+lisXosPMaurqi8qfsz04eqNiLXqi/RIokj5lhHZ2j0iXnuW6i12cdnaPSJeeV6KL1YeqPMn7M10Si2UW+xWKWZ4ZEx0jzka0VPjOYb52FLcjsTTqPRHri0O3GwBp8bngjmlWwo1eTcAWCDBcQZpDhzOGyAaUDAd0D4kqQ6ovNrSUpto9GlFxgkzYi16omqKosIJ1a3UuezObZDTllVPRWB1dLoAtsFnG2fM60OGZrG4Da+PVHe6oHgrfpvUxaj2NdEotlEotBnNdFPbg9zQ+QfiVBqKdXC7ni8g/Equrgsp5IfcAfmbL6RFzwvoOy7UKgLgj8zZfPxc8K/7LtQs2qyjRpsM3IiLKaTCXIV892sfjSeedzyvoSXIV8/2sfjSeedzytWlyzLqfhKb4+55fY57VCqKbXw9zy+zz2qGUWmngoqZMKJRZ0SimVmFEos6JRAXTexJSx2T0aLmBdPVVwb3ZKWWy+jx8wLoaqvLl7M9OOEe7VU1VeHVU1VcOnDjvCuY0uIjkq9xe78aTbONScqzxHub4N/HSdK7Oqpqqncn2Rtx6OXFeZc1prqOF5UspHBhLtWOzwwtwYmMjbmja1gO+aZVp1VNVXHKTyzqilhHu1VNVXh1VNVUTp7tVWL7QGglxAaASSTQADZJJzLxmYDZOwBskk7AGdVP1Q7+Ouq2SxnCiccGaVuSX/bYdDOd3JkyyjFyZyUkkcS792NcroSziuosAjgr4JtcE+slzvaWVFpufZBEwDdOy4769NF6MI8VsefOXJ7mFEos6JRSIGFFN7idzxeSfiVC6Ka3F7ni8k/Equpgsp5IpcIfmbN5+LnhX5ZdqFQ1wx+Ys3n4ueFfNl2oWfVZRo02GbkRFlNJhLkKoK1j8WTzrucVfsuQqhbUPxZPOu5xWrS/TNqfhJbv9ok9nntUPophd3tEns89qiVFop4M9TJhRKLOiUVhWYUSizolEBZlw5KWez+Zj5oXt1VVLbrbb6MEM8kbWilA8gU3AF5OurrfzcvGFYpUJbm2NaOxcuqpqqprrq6383LxhTrq6383LxhXLEjt+Jcuqpqqprrq6383LxhTrq6383LxhSxIX4ly6qmqqmeurrfzcvGFa5BdJ+2tU/HSD4FLEhfiXRLaWsFXOa0DKXENA9ZUbut1QLnwA4MnXD9xsFHj1v2o4VWLrhPeayyOec7iXnhcvVBcSFuWrjv5OBTWnf0i66+Gd3b6rddKrANSs5yxsJo4f7j+/8WwN5Y3Pua2IZ3bp6F72RgCgAA3l+0WiEFEzym5GFEos6JRTKzCiUWdEogMKKZXG7RH5J+JUQopfcjtEfkn4lV1MFlPJGbiD8xZvPx88K9rLtQqNuIPzFn8/Hzwrysu1Cz6rKNGmwzciIsppMJchVFXSjLZphuiV44HFXs8bBVQ37WIxWp572UCQePI4cIr61p0z/TRn1C/KZ7LS3VYTTvo8IeOlQolRSK4Fqq3AOVuy3faej6rw3ZsJjcXAdg418l2ZaI+HsZ5eVucvBTBWaK0rMMFMFZogMMFMFZogMMFMFZogMMFMFZogMMFMFZogMMFMFZogMMFMFZogMMFMFZogMMFMFZogMMFS0DUoNnKyLlU6VyLi2EvcHuHYNNR/U7oC9V8FqoBGMp7J28Nwf/ZlVLy9iyPhbnNuDFW02cf7zD6gQT8Fdtl2oVU3jWPDtGHuRNJ9p1WgcGFwK2YRQBZtS95bGjTraO5miIs5oCil+txeuI+xH4jOyj387fX8QFK1rmjwguxk4vdHJJNbMoiN7o3AirXNPrB3QQpLYrbHO2hphU7Jh3d8ZwutfVetqhMkVBJ3wyNk6DvqCyxvjdRwcx7TkNQQc63xlGovGTDKMqb/AIda13D3Yz7LvoV4HXMnHeH1UPwW+z3albsOo8b+w7hXsbd5m6x48VCpfpHPyzla3zaDuBNb5tB3Auvr7Hov5PSmvsei/k9KcpdDjHs5Gt82g7gTW+bQdwLr6+x6L+T0pr7Hov5PSnKXQ4x7ORrfNoO4E1vm0HcC6+vsei/k9Ka+x6L+T0pyl0OMezka3zaDuBNb5tB3Auvr7Hov5PSmvsei/k9KcpdDjHs5Gt82g7gTW+bQdwLr6+x6L+T0pr7Hov5PSnKXQ4x7ORrfNoO4E1vm0HcC6+vsei/k9Ka+x6L+T0pyl0OMezka3zaDuBNb5tB3Auvr7Hov5PSmvsei/k9KcpdDjHs5Gt82g7gTW+bQdwLr6+x6L+T0pr7Hov5PSnKXQ4x7OUy5k57wjx0HxXQslw92Q1/pbk9ZWbrvM3GOPjIC8dpuzK7YbRg3tl3Cn6Y/KOrb7eyFtBQupRrBkG+cwUbJfI7dc959ZcdwL9ghfK6jA57juDZPjJ+qnd697WpEPfR0v6MGYb++oylGmv6SjGVR/wAOpehcfUI2g7Y9k8/1Hc8QyKVhabNDghblgbbe7NqSS2QREXDoREQGqaEOXDurcGOUUewOG5UbI8RyhSFET2DW5W1rvKZXsHPbvGjx0/qvGbzH+E/b/wCVaTomncWHWzcytVaa+lTowfwq/Ex/hBxZ6UxMf4QcWelWh1s3MnWzcy7fn2LEOir8TH+EHFnpTEx/hBxZ6VaHWzcydbNzJfn2LEOir8TH+EHFnpTEx/hBxZ6VaHWzcydbNzJfn2LEOir8TH+EHFnpTEx/hBxZ6VaHWzcydbNzJfn2LEOir8TH+EHFnpTEx/hBxZ6VaHWzcydbNzJfn2LEOir8TH+EHFnpTEx/hBxZ6VaHWzcydbNzJfn2LEOir8TH+EHFnpTEx/hBxZ6VaHWzcydbNzJfn2LEOir8TH+EHFnpTEx/hBxZ6VaHWzcydbNzJfn2LEOisBeY/wAJ+3/yvZZLzGd+5797YaP02f1Vh9bNzLJsLRuLjrTf0KjBfDg3MuGyMUY0NG8MvjO6u5BZw1bQF+qrfctCIiAIiIAiIgCIiAIiIAiIgCIiAIiIAiIgCIiAIi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8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1113"/>
            <a:ext cx="45561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393700" y="2205038"/>
            <a:ext cx="53308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800" b="1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Калуга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+7 (4842)</a:t>
            </a:r>
            <a:r>
              <a:rPr lang="ru-RU" altLang="ru-RU" sz="2000" b="1" i="1">
                <a:latin typeface="Arial" charset="0"/>
              </a:rPr>
              <a:t>22-52-52</a:t>
            </a:r>
            <a:endParaRPr lang="ru-RU" altLang="ru-RU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+7 (4842)</a:t>
            </a:r>
            <a:r>
              <a:rPr lang="ru-RU" altLang="ru-RU" sz="2000" b="1" i="1">
                <a:latin typeface="Arial" charset="0"/>
              </a:rPr>
              <a:t>400-142</a:t>
            </a:r>
            <a:endParaRPr lang="ru-RU" altLang="ru-RU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Москва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+7 (499)</a:t>
            </a:r>
            <a:r>
              <a:rPr lang="ru-RU" altLang="ru-RU" sz="2000" b="1" i="1">
                <a:latin typeface="Arial" charset="0"/>
              </a:rPr>
              <a:t>755-80-23</a:t>
            </a:r>
            <a:endParaRPr lang="ru-RU" altLang="ru-RU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Брянск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+7 (4832)</a:t>
            </a:r>
            <a:r>
              <a:rPr lang="ru-RU" altLang="ru-RU" sz="2000" b="1" i="1">
                <a:latin typeface="Arial" charset="0"/>
              </a:rPr>
              <a:t>301-909</a:t>
            </a:r>
            <a:endParaRPr lang="en-US" altLang="ru-RU" sz="2000" b="1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u="sng"/>
              <a:t>www.artofweb.biz</a:t>
            </a:r>
            <a:endParaRPr lang="ru-RU" altLang="ru-RU" sz="2400" u="sng"/>
          </a:p>
        </p:txBody>
      </p:sp>
      <p:sp>
        <p:nvSpPr>
          <p:cNvPr id="8196" name="TextBox 10"/>
          <p:cNvSpPr txBox="1">
            <a:spLocks noChangeArrowheads="1"/>
          </p:cNvSpPr>
          <p:nvPr/>
        </p:nvSpPr>
        <p:spPr bwMode="auto">
          <a:xfrm>
            <a:off x="393700" y="1038225"/>
            <a:ext cx="5834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Ответим на ваши вопросы:</a:t>
            </a:r>
            <a:endParaRPr lang="en-US" altLang="ru-RU" sz="4400"/>
          </a:p>
        </p:txBody>
      </p:sp>
      <p:pic>
        <p:nvPicPr>
          <p:cNvPr id="819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405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1" b="269"/>
          <a:stretch/>
        </p:blipFill>
        <p:spPr bwMode="auto">
          <a:xfrm>
            <a:off x="1776408" y="1521664"/>
            <a:ext cx="5614992" cy="262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590553" y="4432163"/>
            <a:ext cx="839628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900" b="0" dirty="0">
                <a:latin typeface="+mj-lt"/>
              </a:rPr>
              <a:t>Поисковый модуль осуществляет индексирование и поиск информации на сайте. Работает мгновенный поиск по заголовкам - новостей, блогов, групп, разделов и т.д. </a:t>
            </a:r>
          </a:p>
          <a:p>
            <a:endParaRPr lang="ru-RU" sz="1900" b="0" dirty="0">
              <a:latin typeface="+mj-lt"/>
            </a:endParaRPr>
          </a:p>
          <a:p>
            <a:r>
              <a:rPr lang="ru-RU" sz="1900" b="0" dirty="0">
                <a:latin typeface="+mj-lt"/>
              </a:rPr>
              <a:t>При этом существенно облегчается и упрощается поиск нужных документов, тематических обсуждений и прочего материала на вашем сайте.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565498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Морфологический поиск по сайту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3564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-13122"/>
          <a:stretch/>
        </p:blipFill>
        <p:spPr bwMode="auto">
          <a:xfrm>
            <a:off x="1764000" y="1532217"/>
            <a:ext cx="6474554" cy="49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0691" y="5739677"/>
            <a:ext cx="8394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Облако тегов - точка доступа к поисковому механизму по тегам</a:t>
            </a:r>
          </a:p>
        </p:txBody>
      </p:sp>
      <p:pic>
        <p:nvPicPr>
          <p:cNvPr id="5" name="Picture 5" descr="tegs_comp_show"/>
          <p:cNvPicPr>
            <a:picLocks noChangeAspect="1" noChangeArrowheads="1"/>
          </p:cNvPicPr>
          <p:nvPr/>
        </p:nvPicPr>
        <p:blipFill rotWithShape="1">
          <a:blip r:embed="rId2" cstate="print"/>
          <a:srcRect t="22636" b="1296"/>
          <a:stretch/>
        </p:blipFill>
        <p:spPr bwMode="auto">
          <a:xfrm>
            <a:off x="450304" y="1583415"/>
            <a:ext cx="3679325" cy="2592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19600" y="1473875"/>
            <a:ext cx="42798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В модуле поиска реализована полноценная </a:t>
            </a:r>
            <a:r>
              <a:rPr lang="ru-RU" sz="1800" dirty="0" smtClean="0">
                <a:latin typeface="+mj-lt"/>
              </a:rPr>
              <a:t>технология индексации всех материалов сайта по тегам</a:t>
            </a:r>
            <a:r>
              <a:rPr lang="ru-RU" sz="1800" b="0" dirty="0" smtClean="0">
                <a:latin typeface="+mj-lt"/>
              </a:rPr>
              <a:t>, а также поиска по тегам. </a:t>
            </a:r>
          </a:p>
          <a:p>
            <a:pPr eaLnBrk="1" hangingPunct="1">
              <a:defRPr/>
            </a:pPr>
            <a:endParaRPr lang="ru-RU" sz="18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800" b="0" dirty="0" err="1" smtClean="0">
                <a:latin typeface="+mj-lt"/>
              </a:rPr>
              <a:t>Т.е</a:t>
            </a:r>
            <a:r>
              <a:rPr lang="ru-RU" sz="1800" b="0" dirty="0" smtClean="0">
                <a:latin typeface="+mj-lt"/>
              </a:rPr>
              <a:t> любой контент индексируется уже не только по тексту, но и по тегам, если они указаны.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19600" y="3780472"/>
            <a:ext cx="42798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В продукте реализована возможность ввода тегов </a:t>
            </a:r>
            <a:r>
              <a:rPr lang="ru-RU" sz="1800" dirty="0" smtClean="0">
                <a:latin typeface="+mj-lt"/>
              </a:rPr>
              <a:t>в статических страницах, в информационных блоках</a:t>
            </a:r>
            <a:r>
              <a:rPr lang="ru-RU" sz="1800" b="0" dirty="0" smtClean="0">
                <a:latin typeface="+mj-lt"/>
              </a:rPr>
              <a:t> (новости, каталоги товаров, статьи, аналитика, фотографии, файлы и т.п.), </a:t>
            </a:r>
            <a:r>
              <a:rPr lang="ru-RU" sz="1800" dirty="0" smtClean="0">
                <a:latin typeface="+mj-lt"/>
              </a:rPr>
              <a:t>в форумах и блогах</a:t>
            </a:r>
            <a:r>
              <a:rPr lang="ru-RU" sz="1800" b="0" dirty="0" smtClean="0">
                <a:latin typeface="+mj-lt"/>
              </a:rPr>
              <a:t>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Облако тегов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5413829" y="1269065"/>
            <a:ext cx="370114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При вводе запроса в поисковой строке на сайте предлагаются возможные варианты из контента: заголовков страниц, названий товаров, новостей, тем форумов, блогов и других элементов. 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Поисковые подсказки удобно использовать, например, в интернет-магазине. Набирая название нужного товара, система правильно подскажет, какие товары есть на сайте, чтобы вы мгновенно перешли к нужной карточке.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5898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Поиск по контенту сайта с подсказками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2" y="139969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8" y="1399691"/>
            <a:ext cx="4719989" cy="40862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76400"/>
            <a:ext cx="4213225" cy="302160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7055" y="1524000"/>
            <a:ext cx="380523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</a:rPr>
              <a:t>SEO-модуль работает с техническим исполнением сайта; выполняет информативную функцию, рассказывая пользователю, какие изменения необходимо внести на каждую страницу сайта, и показывает информацию обо всем сайте:</a:t>
            </a:r>
          </a:p>
          <a:p>
            <a:pPr>
              <a:defRPr/>
            </a:pPr>
            <a:endParaRPr lang="ru-RU" sz="1900" b="0" dirty="0">
              <a:latin typeface="+mj-lt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общее ссылочное ранжирование,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цитирование,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количество ссылок,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поисковые слова,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индексация поисковиками.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Поисковая оптимизация (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SEO)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" y="16764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397145" y="1420230"/>
            <a:ext cx="3407839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продукт максимально готов к началу работы SEO-оптимизаторов;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техническое исполнение модуля соответствует SEO требованиям;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улучшенная «видимость» сайта поисковиками;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роли и права доступа к элементам управления для оптимизатора.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Адаптация продукта под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SEO-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требования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26" y="1566863"/>
            <a:ext cx="4972882" cy="305176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360" y="1266560"/>
            <a:ext cx="3651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 smtClean="0">
                <a:latin typeface="+mj-lt"/>
              </a:rPr>
              <a:t>Загружайте </a:t>
            </a:r>
            <a:r>
              <a:rPr lang="ru-RU" sz="2000" b="0" dirty="0">
                <a:latin typeface="+mj-lt"/>
              </a:rPr>
              <a:t>ваши фотографии быстро и удобно, используя средства массовой загрузки фотографий, проводите голосование и добавляйте комментарии!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>
                <a:latin typeface="+mj-lt"/>
              </a:rPr>
              <a:t>Массовая загрузка изображений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+mj-lt"/>
              </a:rPr>
              <a:t>Голосование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+mj-lt"/>
              </a:rPr>
              <a:t>Слайдер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 err="1" smtClean="0">
                <a:latin typeface="+mj-lt"/>
              </a:rPr>
              <a:t>Предзагрузка</a:t>
            </a:r>
            <a:endParaRPr lang="ru-RU" sz="2000" b="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>
                <a:latin typeface="+mj-lt"/>
              </a:rPr>
              <a:t>Комментарии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>
                <a:latin typeface="+mj-lt"/>
              </a:rPr>
              <a:t>Многопользовательские галереи (фотобанк)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Фотогалерея 2.0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31626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624158" cy="33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err="1">
                <a:latin typeface="Calibri" pitchFamily="34" charset="0"/>
                <a:cs typeface="Calibri" pitchFamily="34" charset="0"/>
              </a:rPr>
              <a:t>Медиаплеер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1c-bitrix.ru/upload/iblock/faa/mp.png_thumbnail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6" y="1388834"/>
            <a:ext cx="5004106" cy="39451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31626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29360" y="1266560"/>
            <a:ext cx="3256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ru-RU" sz="2000" b="0" dirty="0" err="1">
                <a:latin typeface="+mj-lt"/>
              </a:rPr>
              <a:t>Медиаплеер</a:t>
            </a:r>
            <a:r>
              <a:rPr lang="ru-RU" sz="2000" b="0" dirty="0">
                <a:latin typeface="+mj-lt"/>
              </a:rPr>
              <a:t> предназначен для размещения и воспроизведения </a:t>
            </a:r>
            <a:r>
              <a:rPr lang="ru-RU" sz="2000" b="0" dirty="0" err="1">
                <a:latin typeface="+mj-lt"/>
              </a:rPr>
              <a:t>медиафайлов</a:t>
            </a:r>
            <a:r>
              <a:rPr lang="ru-RU" sz="2000" b="0" dirty="0">
                <a:latin typeface="+mj-lt"/>
              </a:rPr>
              <a:t> на сайте (WMV Плеер и </a:t>
            </a:r>
            <a:r>
              <a:rPr lang="ru-RU" sz="2000" b="0" dirty="0" err="1">
                <a:latin typeface="+mj-lt"/>
              </a:rPr>
              <a:t>Flash</a:t>
            </a:r>
            <a:r>
              <a:rPr lang="ru-RU" sz="2000" b="0" dirty="0">
                <a:latin typeface="+mj-lt"/>
              </a:rPr>
              <a:t> Плеер). </a:t>
            </a:r>
          </a:p>
          <a:p>
            <a:pPr marL="0" indent="0">
              <a:buFontTx/>
              <a:buNone/>
            </a:pPr>
            <a:endParaRPr lang="ru-RU" sz="2000" b="0" dirty="0">
              <a:latin typeface="+mj-lt"/>
            </a:endParaRPr>
          </a:p>
          <a:p>
            <a:pPr marL="0" indent="0">
              <a:buFontTx/>
              <a:buNone/>
            </a:pPr>
            <a:r>
              <a:rPr lang="ru-RU" sz="2000" b="0" dirty="0">
                <a:latin typeface="+mj-lt"/>
              </a:rPr>
              <a:t>Поддержка большинства </a:t>
            </a:r>
            <a:r>
              <a:rPr lang="ru-RU" sz="2000" b="0" dirty="0" err="1">
                <a:latin typeface="+mj-lt"/>
              </a:rPr>
              <a:t>медиаформатов</a:t>
            </a:r>
            <a:r>
              <a:rPr lang="ru-RU" sz="2000" b="0" dirty="0">
                <a:latin typeface="+mj-lt"/>
              </a:rPr>
              <a:t> (</a:t>
            </a:r>
            <a:r>
              <a:rPr lang="en-US" sz="2000" b="0" dirty="0">
                <a:latin typeface="+mj-lt"/>
              </a:rPr>
              <a:t>WMV, WMA, FLV (FLV7, FLV8), MP4 (H.264), MP3, AAC, JPG, PNG, GIF</a:t>
            </a:r>
            <a:r>
              <a:rPr lang="ru-RU" sz="2000" b="0" dirty="0">
                <a:latin typeface="+mj-lt"/>
              </a:rPr>
              <a:t>) и гибкие настройки позволяют немедленно начать использовать плеер,  конфигурируя его на ходу.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2"/>
            <a:ext cx="9144000" cy="687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4648200"/>
            <a:ext cx="9144000" cy="22098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9899" y="4953000"/>
            <a:ext cx="8944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Система управления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сайтом, «движок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»,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CMS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(Content Management system, система управления контентом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) –  </a:t>
            </a: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это система с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простым и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понятным интерфейсом для управления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всеми элементами сайта. 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32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5317294" y="1391211"/>
            <a:ext cx="36422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Быстрый и удобный менеджер для работы с </a:t>
            </a:r>
            <a:r>
              <a:rPr lang="ru-RU" sz="2000" b="0" dirty="0" err="1">
                <a:latin typeface="+mj-lt"/>
              </a:rPr>
              <a:t>медиаданными</a:t>
            </a:r>
            <a:r>
              <a:rPr lang="ru-RU" sz="2000" b="0" dirty="0">
                <a:latin typeface="+mj-lt"/>
              </a:rPr>
              <a:t>. Целый набор отличных инструментов позволит вам быстро и просто создать многоуровневую структуру </a:t>
            </a:r>
            <a:r>
              <a:rPr lang="ru-RU" sz="2000" b="0" dirty="0" err="1">
                <a:latin typeface="+mj-lt"/>
              </a:rPr>
              <a:t>медиаколлекций</a:t>
            </a:r>
            <a:r>
              <a:rPr lang="ru-RU" sz="2000" b="0" dirty="0">
                <a:latin typeface="+mj-lt"/>
              </a:rPr>
              <a:t>.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В дальнейшем содержимое этих коллекций вы будете использовать при редактировании сайта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3445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err="1">
                <a:latin typeface="Calibri" pitchFamily="34" charset="0"/>
                <a:cs typeface="Calibri" pitchFamily="34" charset="0"/>
              </a:rPr>
              <a:t>Медиабиблиотека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331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4" y="1433112"/>
            <a:ext cx="4486569" cy="350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458551"/>
            <a:ext cx="4454525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b="0" dirty="0">
                <a:latin typeface="+mn-lt"/>
              </a:rPr>
              <a:t>организация </a:t>
            </a:r>
            <a:r>
              <a:rPr lang="ru-RU" sz="1800" dirty="0">
                <a:latin typeface="+mn-lt"/>
              </a:rPr>
              <a:t>баннерных мест </a:t>
            </a:r>
            <a:r>
              <a:rPr lang="ru-RU" sz="1800" b="0" dirty="0">
                <a:latin typeface="+mn-lt"/>
              </a:rPr>
              <a:t>для показа рекламных баннеров </a:t>
            </a:r>
            <a:r>
              <a:rPr lang="ru-RU" sz="1800" dirty="0">
                <a:latin typeface="+mn-lt"/>
              </a:rPr>
              <a:t>любых типов</a:t>
            </a:r>
            <a:endParaRPr lang="ru-RU" sz="18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b="0" dirty="0">
                <a:latin typeface="+mn-lt"/>
              </a:rPr>
              <a:t>управление рекламными контрактами с </a:t>
            </a:r>
            <a:r>
              <a:rPr lang="ru-RU" sz="1800" dirty="0">
                <a:latin typeface="+mn-lt"/>
              </a:rPr>
              <a:t>рекламодателями</a:t>
            </a:r>
            <a:endParaRPr lang="ru-RU" sz="18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dirty="0">
                <a:latin typeface="+mn-lt"/>
              </a:rPr>
              <a:t>целевой показ рекламы</a:t>
            </a:r>
            <a:r>
              <a:rPr lang="ru-RU" sz="1800" b="0" dirty="0">
                <a:latin typeface="+mn-lt"/>
              </a:rPr>
              <a:t> по аудиториям и рекламным кампаниям, всевозможные ограничения и настройки </a:t>
            </a:r>
            <a:r>
              <a:rPr lang="ru-RU" sz="1800" b="0" dirty="0" err="1">
                <a:latin typeface="+mn-lt"/>
              </a:rPr>
              <a:t>таргетинга</a:t>
            </a:r>
            <a:r>
              <a:rPr lang="ru-RU" sz="1800" b="0" dirty="0">
                <a:latin typeface="+mn-lt"/>
              </a:rPr>
              <a:t> (по числу кликов, показов, по странам, по группам пользователей и пр.)</a:t>
            </a:r>
            <a:endParaRPr lang="ru-RU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dirty="0">
                <a:latin typeface="+mn-lt"/>
              </a:rPr>
              <a:t>анализ информации по контрактам и баннерам</a:t>
            </a:r>
            <a:r>
              <a:rPr lang="ru-RU" sz="1800" b="0" dirty="0">
                <a:latin typeface="+mn-lt"/>
              </a:rPr>
              <a:t> на графиках в динамике по дням в разрезах по посетителям, показам, кликам, CTR.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24400" y="4840287"/>
            <a:ext cx="4292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700" dirty="0" err="1">
                <a:solidFill>
                  <a:srgbClr val="C00000"/>
                </a:solidFill>
                <a:latin typeface="+mn-lt"/>
              </a:rPr>
              <a:t>Таргетинг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настройка </a:t>
            </a:r>
            <a:r>
              <a:rPr lang="ru-RU" sz="1700" dirty="0" err="1">
                <a:solidFill>
                  <a:srgbClr val="C00000"/>
                </a:solidFill>
                <a:latin typeface="+mn-lt"/>
              </a:rPr>
              <a:t>медиапланов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контракты с рекламодателями,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отчеты о рекламе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Реклама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02" y="1558567"/>
            <a:ext cx="4090688" cy="280864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533143" y="1505871"/>
            <a:ext cx="3841480" cy="38401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База знаний </a:t>
            </a:r>
            <a:r>
              <a:rPr lang="ru-RU" sz="1800" dirty="0" err="1" smtClean="0"/>
              <a:t>Wiki</a:t>
            </a:r>
            <a:r>
              <a:rPr lang="ru-RU" sz="1800" dirty="0" smtClean="0"/>
              <a:t> — это сборник статей, создаваемых для обобщения и накопления знаний. </a:t>
            </a:r>
          </a:p>
          <a:p>
            <a:pPr marL="0" indent="0">
              <a:buFontTx/>
              <a:buNone/>
            </a:pPr>
            <a:r>
              <a:rPr lang="ru-RU" sz="1800" dirty="0" smtClean="0"/>
              <a:t>Структуру и содержимое </a:t>
            </a:r>
            <a:r>
              <a:rPr lang="ru-RU" sz="1800" dirty="0" err="1" smtClean="0"/>
              <a:t>Wiki</a:t>
            </a:r>
            <a:r>
              <a:rPr lang="ru-RU" sz="1800" dirty="0" smtClean="0"/>
              <a:t> вы можете изменять в соответствии с правами доступа к </a:t>
            </a:r>
            <a:r>
              <a:rPr lang="ru-RU" sz="1800" dirty="0" err="1" smtClean="0"/>
              <a:t>Wiki</a:t>
            </a:r>
            <a:r>
              <a:rPr lang="ru-RU" sz="1800" dirty="0" smtClean="0"/>
              <a:t>. </a:t>
            </a:r>
          </a:p>
          <a:p>
            <a:pPr marL="0" indent="0">
              <a:buFontTx/>
              <a:buNone/>
            </a:pPr>
            <a:endParaRPr lang="ru-RU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По каждой странице ведется история, где можно вернуться к любой предыдущей версии страницы.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t="201" r="642" b="305"/>
          <a:stretch/>
        </p:blipFill>
        <p:spPr bwMode="auto">
          <a:xfrm>
            <a:off x="4680000" y="1594784"/>
            <a:ext cx="4140000" cy="334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База знаний (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Wiki)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6" y="156145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1"/>
          <p:cNvSpPr>
            <a:spLocks noChangeArrowheads="1"/>
          </p:cNvSpPr>
          <p:nvPr/>
        </p:nvSpPr>
        <p:spPr bwMode="auto">
          <a:xfrm>
            <a:off x="4820988" y="1589964"/>
            <a:ext cx="421550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«Веб-</a:t>
            </a:r>
            <a:r>
              <a:rPr lang="ru-RU" sz="2000" b="0" dirty="0" err="1">
                <a:latin typeface="+mj-lt"/>
              </a:rPr>
              <a:t>стикеры</a:t>
            </a:r>
            <a:r>
              <a:rPr lang="ru-RU" sz="2000" b="0" dirty="0">
                <a:latin typeface="+mj-lt"/>
              </a:rPr>
              <a:t>» - ежедневные инструменты для автоматизации совместной работы при разработке сайта, для согласования готового проекта с клиентом и для последующей работы с контентом.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Используйте «веб-</a:t>
            </a:r>
            <a:r>
              <a:rPr lang="ru-RU" sz="2000" b="0" dirty="0" err="1">
                <a:latin typeface="+mj-lt"/>
              </a:rPr>
              <a:t>стикеры</a:t>
            </a:r>
            <a:r>
              <a:rPr lang="ru-RU" sz="2000" b="0" dirty="0">
                <a:latin typeface="+mj-lt"/>
              </a:rPr>
              <a:t>» также, как привычные записки на бумаге - наклейте «</a:t>
            </a:r>
            <a:r>
              <a:rPr lang="ru-RU" sz="2000" b="0" dirty="0" err="1">
                <a:latin typeface="+mj-lt"/>
              </a:rPr>
              <a:t>стикер</a:t>
            </a:r>
            <a:r>
              <a:rPr lang="ru-RU" sz="2000" b="0" dirty="0">
                <a:latin typeface="+mj-lt"/>
              </a:rPr>
              <a:t>» прямо на сайт, укажите, что нужно изменить на этой странице и скоординируйте свою работу с коллегами.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194" y="1669384"/>
            <a:ext cx="3951287" cy="28908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24508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</a:t>
            </a:r>
            <a:r>
              <a:rPr lang="ru-RU" sz="3200" dirty="0" err="1">
                <a:latin typeface="Calibri" pitchFamily="34" charset="0"/>
                <a:cs typeface="Calibri" pitchFamily="34" charset="0"/>
              </a:rPr>
              <a:t>стикеры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6692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497160" y="1395412"/>
            <a:ext cx="3541440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900" b="0" dirty="0" smtClean="0">
                <a:latin typeface="+mj-lt"/>
              </a:rPr>
              <a:t>Документооборот наиболее часто используется в государственных структурах, крупном бизнесе, в онлайновых СМИ для организации цепочки движения документа от момента создания до момента публикации с обязательным прохождением через несколько ответственных сотрудников, ведением истории изменении и сохранением копий документов на каждом из этапов</a:t>
            </a:r>
            <a:r>
              <a:rPr lang="ru-RU" sz="1600" b="0" dirty="0" smtClean="0"/>
              <a:t>.</a:t>
            </a:r>
            <a:endParaRPr lang="ru-RU" sz="1600" b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Документооборот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6" y="150018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t="8727" r="23945"/>
          <a:stretch/>
        </p:blipFill>
        <p:spPr>
          <a:xfrm>
            <a:off x="4267200" y="1544498"/>
            <a:ext cx="4724400" cy="3543589"/>
          </a:xfrm>
          <a:prstGeom prst="rect">
            <a:avLst/>
          </a:prstGeom>
          <a:ln w="3175" cmpd="sng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270" y="1981200"/>
            <a:ext cx="39624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dirty="0" smtClean="0">
                <a:latin typeface="+mj-lt"/>
                <a:cs typeface="+mn-cs"/>
              </a:rPr>
              <a:t>Теперь</a:t>
            </a:r>
            <a:r>
              <a:rPr lang="ru-RU" sz="1800" b="0" dirty="0">
                <a:latin typeface="+mj-lt"/>
                <a:cs typeface="+mn-cs"/>
              </a:rPr>
              <a:t>, используя визуальные компоненты с поддержкой функции </a:t>
            </a:r>
            <a:r>
              <a:rPr lang="ru-RU" sz="1800" b="0" dirty="0" err="1">
                <a:latin typeface="+mj-lt"/>
                <a:cs typeface="+mn-cs"/>
              </a:rPr>
              <a:t>drag&amp;drop</a:t>
            </a:r>
            <a:r>
              <a:rPr lang="ru-RU" sz="1800" b="0" dirty="0">
                <a:latin typeface="+mj-lt"/>
                <a:cs typeface="+mn-cs"/>
              </a:rPr>
              <a:t> можно легко создавать: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Списки товаров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Партнеров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Клиентов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Справочники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Базы знаний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Структурированные архивы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Файловые хранилища и т.п. </a:t>
            </a: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Интеграция с бизнес-процессами позволит быстро разрабатывать веб-приложений с индивидуальной </a:t>
            </a:r>
            <a:r>
              <a:rPr lang="ru-RU" sz="1800" b="0" dirty="0" err="1">
                <a:latin typeface="+mj-lt"/>
                <a:cs typeface="+mn-cs"/>
              </a:rPr>
              <a:t>бизнес-логикой</a:t>
            </a:r>
            <a:r>
              <a:rPr lang="ru-RU" sz="1800" b="0" dirty="0">
                <a:latin typeface="+mj-lt"/>
                <a:cs typeface="+mn-cs"/>
              </a:rPr>
              <a:t>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70" y="2133600"/>
            <a:ext cx="4325205" cy="26012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1" y="244983"/>
            <a:ext cx="5898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chemeClr val="tx1"/>
                </a:solidFill>
              </a:rPr>
              <a:t>Разработка бизнес-приложений</a:t>
            </a:r>
            <a:endParaRPr lang="en-US" sz="31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1" y="13335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837" y="1257299"/>
            <a:ext cx="475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В продукт встроен визуальный редактор </a:t>
            </a:r>
            <a:r>
              <a:rPr lang="ru-RU" sz="1800" dirty="0">
                <a:latin typeface="+mj-lt"/>
              </a:rPr>
              <a:t>универсальных списков и </a:t>
            </a:r>
            <a:r>
              <a:rPr lang="ru-RU" sz="1800" dirty="0" err="1">
                <a:latin typeface="+mj-lt"/>
              </a:rPr>
              <a:t>гридов</a:t>
            </a:r>
            <a:r>
              <a:rPr lang="ru-RU" sz="1800" b="0" dirty="0">
                <a:latin typeface="+mj-lt"/>
              </a:rPr>
              <a:t>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94717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3957" y="230975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2743200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Коммуникации</a:t>
            </a:r>
            <a:endParaRPr lang="ru-RU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301930"/>
            <a:ext cx="3770312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latin typeface="+mn-lt"/>
              </a:rPr>
              <a:t>Реализована поддержка социальных сетей: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Facebook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latin typeface="+mn-lt"/>
              </a:rPr>
              <a:t>Вконтакте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latin typeface="+mn-lt"/>
              </a:rPr>
              <a:t>МойМир</a:t>
            </a:r>
            <a:r>
              <a:rPr lang="ru-RU" sz="1800" b="0" dirty="0">
                <a:latin typeface="+mn-lt"/>
              </a:rPr>
              <a:t>@</a:t>
            </a:r>
            <a:r>
              <a:rPr lang="en-US" sz="1800" b="0" dirty="0" err="1">
                <a:latin typeface="+mn-lt"/>
              </a:rPr>
              <a:t>Mail.Ru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Twitter</a:t>
            </a:r>
            <a:endParaRPr lang="ru-RU" sz="1800" b="0" dirty="0">
              <a:latin typeface="+mn-lt"/>
            </a:endParaRPr>
          </a:p>
          <a:p>
            <a:pPr>
              <a:defRPr/>
            </a:pPr>
            <a:r>
              <a:rPr lang="ru-RU" sz="2000" b="0" dirty="0">
                <a:latin typeface="+mn-lt"/>
              </a:rPr>
              <a:t>и внешних сервисов авторизации</a:t>
            </a:r>
            <a:r>
              <a:rPr lang="ru-RU" sz="1800" b="0" dirty="0">
                <a:latin typeface="+mn-lt"/>
              </a:rPr>
              <a:t>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>
                <a:latin typeface="+mn-lt"/>
              </a:rPr>
              <a:t>Яндекс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Livejournal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Mail.Ru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Google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Liveinternet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Blogger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Rambler</a:t>
            </a:r>
            <a:endParaRPr lang="ru-RU" sz="1800" b="0" dirty="0">
              <a:latin typeface="+mn-lt"/>
            </a:endParaRPr>
          </a:p>
        </p:txBody>
      </p:sp>
      <p:pic>
        <p:nvPicPr>
          <p:cNvPr id="33796" name="Picture 2" descr="C:\Users\Natalia\Pictures\screens\соцсети\soci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84" y="1905000"/>
            <a:ext cx="4781550" cy="29083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Прямоугольник 2"/>
          <p:cNvSpPr>
            <a:spLocks noChangeArrowheads="1"/>
          </p:cNvSpPr>
          <p:nvPr/>
        </p:nvSpPr>
        <p:spPr bwMode="auto">
          <a:xfrm>
            <a:off x="396150" y="5700790"/>
            <a:ext cx="8542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Владельцы сайтов могут предоставить своим пользователям возможность авторизоваться под уже существующим аккаунтом из социальной сети.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816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Интеграция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с внешними социальными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сетями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25720" y="1195449"/>
            <a:ext cx="8032480" cy="1014351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2000" dirty="0" smtClean="0"/>
              <a:t>Встроенный модуль </a:t>
            </a:r>
            <a:r>
              <a:rPr lang="ru-RU" sz="1800" dirty="0" smtClean="0"/>
              <a:t>«</a:t>
            </a:r>
            <a:r>
              <a:rPr lang="ru-RU" sz="2000" dirty="0" smtClean="0"/>
              <a:t>Социальная сеть» предназначена для создания сообществ на сайте и включает все необходимые инструменты для современной социальной сети: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Социальная сеть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994" y="2362200"/>
            <a:ext cx="3733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 err="1">
                <a:latin typeface="+mj-lt"/>
              </a:rPr>
              <a:t>профайлы</a:t>
            </a:r>
            <a:r>
              <a:rPr lang="ru-RU" sz="1800" b="0" dirty="0">
                <a:latin typeface="+mj-lt"/>
              </a:rPr>
              <a:t> пользователей и групп с расширенными настройками;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приватные сообщения для пользователя и групп;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индивидуальные рейтинги (авторитеты, кармы, популярность);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общая блог-лента, форумы и фотобанки;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подписка на обновления</a:t>
            </a:r>
            <a:r>
              <a:rPr lang="ru-RU" sz="1800" b="0" dirty="0" smtClean="0">
                <a:latin typeface="+mj-lt"/>
              </a:rPr>
              <a:t>;</a:t>
            </a:r>
            <a:endParaRPr lang="ru-RU" sz="1800" b="0" dirty="0">
              <a:latin typeface="+mj-lt"/>
            </a:endParaRP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онлайн-</a:t>
            </a:r>
            <a:r>
              <a:rPr lang="ru-RU" sz="1800" b="0" dirty="0" err="1">
                <a:latin typeface="+mj-lt"/>
              </a:rPr>
              <a:t>информер</a:t>
            </a:r>
            <a:r>
              <a:rPr lang="ru-RU" sz="1800" b="0" dirty="0">
                <a:latin typeface="+mj-lt"/>
              </a:rPr>
              <a:t> изменений и индикатор «кто в </a:t>
            </a:r>
            <a:r>
              <a:rPr lang="ru-RU" sz="1800" b="0" dirty="0" err="1">
                <a:latin typeface="+mj-lt"/>
              </a:rPr>
              <a:t>онлайне</a:t>
            </a:r>
            <a:r>
              <a:rPr lang="ru-RU" sz="1800" b="0" dirty="0">
                <a:latin typeface="+mj-lt"/>
              </a:rPr>
              <a:t>».</a:t>
            </a:r>
          </a:p>
          <a:p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4800600" y="2286002"/>
            <a:ext cx="3866710" cy="3581398"/>
            <a:chOff x="755576" y="1779662"/>
            <a:chExt cx="2505526" cy="2320410"/>
          </a:xfrm>
        </p:grpSpPr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6" cstate="print"/>
            <a:srcRect r="1416" b="-109"/>
            <a:stretch/>
          </p:blipFill>
          <p:spPr>
            <a:xfrm>
              <a:off x="755576" y="1779662"/>
              <a:ext cx="2505526" cy="232041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414" y="2319609"/>
              <a:ext cx="96027" cy="106202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2744" y="19421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4600" y="124622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Внутренние сообщения</a:t>
            </a:r>
            <a:endParaRPr lang="ru-RU" sz="24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136" y="1913650"/>
            <a:ext cx="465043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отправка сообщения друзьям в один клик, прямо из «Живой ленты»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адресация лично пользователю, сразу нескольким пользователям или группе социальной сети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можно прикрепить произвольные файлы, документы, фотографии, видео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t="2089" b="1470"/>
          <a:stretch/>
        </p:blipFill>
        <p:spPr>
          <a:xfrm>
            <a:off x="5515973" y="1764000"/>
            <a:ext cx="3390598" cy="29160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8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4431475" y="0"/>
            <a:ext cx="4724400" cy="6872288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952999" y="555175"/>
            <a:ext cx="421688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Администраторы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сайта, менеджеры контента, маркетологи, управляющие интернет-магазином и другие ваши сотрудники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управляют сайтом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через Интернет (в браузере) в «закрытом» разделе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. 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Каждый сотрудник работает на сайте строго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со своими правами доступа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и видит только те элементы, которыми имеет право управлять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51" y="65280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19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385854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Упоминания</a:t>
            </a:r>
            <a:endParaRPr lang="ru-RU" sz="2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981200"/>
            <a:ext cx="374441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при упоминании пользователя в сообщениях подставляет ссылка на </a:t>
            </a:r>
            <a:r>
              <a:rPr lang="ru-RU" sz="2400" b="0" dirty="0" err="1">
                <a:latin typeface="+mn-lt"/>
              </a:rPr>
              <a:t>профайл</a:t>
            </a:r>
            <a:r>
              <a:rPr lang="ru-RU" sz="2400" b="0" dirty="0">
                <a:latin typeface="+mn-lt"/>
              </a:rPr>
              <a:t> этого пользователя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автоматически ему отправляется уведомление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447800"/>
            <a:ext cx="4124960" cy="355193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2"/>
          <a:srcRect l="8848" t="56196" r="8628" b="26958"/>
          <a:stretch/>
        </p:blipFill>
        <p:spPr>
          <a:xfrm>
            <a:off x="422871" y="2539841"/>
            <a:ext cx="4228511" cy="4318160"/>
          </a:xfrm>
          <a:prstGeom prst="rect">
            <a:avLst/>
          </a:prstGeom>
        </p:spPr>
      </p:pic>
      <p:sp>
        <p:nvSpPr>
          <p:cNvPr id="39939" name="Объект 2"/>
          <p:cNvSpPr>
            <a:spLocks noGrp="1"/>
          </p:cNvSpPr>
          <p:nvPr>
            <p:ph idx="1"/>
          </p:nvPr>
        </p:nvSpPr>
        <p:spPr>
          <a:xfrm>
            <a:off x="5105400" y="1850072"/>
            <a:ext cx="3733800" cy="4150677"/>
          </a:xfrm>
        </p:spPr>
        <p:txBody>
          <a:bodyPr/>
          <a:lstStyle/>
          <a:p>
            <a:r>
              <a:rPr lang="ru-RU" sz="2000" dirty="0" smtClean="0"/>
              <a:t>поддержка облака тегов; </a:t>
            </a:r>
          </a:p>
          <a:p>
            <a:r>
              <a:rPr lang="ru-RU" sz="2000" dirty="0" smtClean="0"/>
              <a:t>лента последних комментариев</a:t>
            </a:r>
          </a:p>
          <a:p>
            <a:r>
              <a:rPr lang="ru-RU" sz="2000" dirty="0" smtClean="0"/>
              <a:t>отдельно строится рейтинг новых и популярных блогов;</a:t>
            </a:r>
          </a:p>
          <a:p>
            <a:r>
              <a:rPr lang="ru-RU" sz="2000" dirty="0" smtClean="0"/>
              <a:t>рейтинги и авторитеты;</a:t>
            </a:r>
          </a:p>
          <a:p>
            <a:r>
              <a:rPr lang="ru-RU" sz="2000" dirty="0" smtClean="0"/>
              <a:t>черновик сообщения;</a:t>
            </a:r>
          </a:p>
          <a:p>
            <a:r>
              <a:rPr lang="ru-RU" sz="2000" dirty="0" smtClean="0"/>
              <a:t>календарь сообщений;</a:t>
            </a:r>
          </a:p>
          <a:p>
            <a:r>
              <a:rPr lang="ru-RU" sz="2000" dirty="0" err="1" smtClean="0"/>
              <a:t>Trackback</a:t>
            </a:r>
            <a:r>
              <a:rPr lang="ru-RU" sz="2000" dirty="0" smtClean="0"/>
              <a:t>-и;</a:t>
            </a:r>
          </a:p>
          <a:p>
            <a:r>
              <a:rPr lang="ru-RU" sz="2000" dirty="0" smtClean="0"/>
              <a:t>древовидные комментарии.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Портальные блоги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9525" t="4029" r="9138" b="91565"/>
          <a:stretch/>
        </p:blipFill>
        <p:spPr>
          <a:xfrm>
            <a:off x="457200" y="1371600"/>
            <a:ext cx="4246039" cy="115056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752749" y="1447800"/>
            <a:ext cx="3078782" cy="39163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Модуль позволяет создать необходимое количество форумов для организации и поддержки сообществ, обсуждения статей и материалов, формирования постоянной аудитории сайта и достижения других целей.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23" y="1594340"/>
            <a:ext cx="4852988" cy="36642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552" y="244983"/>
            <a:ext cx="664469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cs typeface="Calibri" pitchFamily="34" charset="0"/>
              </a:rPr>
              <a:t>Форумы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685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762000" y="1295399"/>
            <a:ext cx="3200400" cy="51100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Модуль предназначен для проведения онлайновых опросов, голосований и анкетирования посетителей сайта. </a:t>
            </a:r>
          </a:p>
          <a:p>
            <a:pPr marL="0" indent="0">
              <a:buFontTx/>
              <a:buNone/>
            </a:pPr>
            <a:endParaRPr lang="ru-RU" sz="2000" dirty="0" smtClean="0"/>
          </a:p>
          <a:p>
            <a:pPr marL="0" indent="0">
              <a:buFontTx/>
              <a:buNone/>
            </a:pPr>
            <a:r>
              <a:rPr lang="ru-RU" sz="2000" dirty="0" smtClean="0"/>
              <a:t>Опросы могут быть использованы для сбора информации об аудитории сайта, о потенциальных клиентах компании, для проведения маркетинговых исследований при планировании рекламных кампаний и т.д.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13" y="2061050"/>
            <a:ext cx="2378087" cy="25871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46" y="2971800"/>
            <a:ext cx="2351954" cy="25435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6386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400" dirty="0">
                <a:latin typeface="Calibri" pitchFamily="34" charset="0"/>
                <a:cs typeface="Calibri" pitchFamily="34" charset="0"/>
              </a:rPr>
              <a:t>Опросы</a:t>
            </a:r>
            <a:endParaRPr lang="en-US" sz="3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2" y="13578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8368" y="1295400"/>
            <a:ext cx="40575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неограниченное число календарей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права доступа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совмещение календарей различных типов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события добавляются непосредственно в календаре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события можно сделать повторяющимися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календари выгружаются в формате </a:t>
            </a:r>
            <a:r>
              <a:rPr lang="ru-RU" sz="2000" b="0" dirty="0" err="1">
                <a:latin typeface="+mn-lt"/>
              </a:rPr>
              <a:t>iCal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напоминания о предстоящих событиях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t="3056" b="325"/>
          <a:stretch/>
        </p:blipFill>
        <p:spPr>
          <a:xfrm>
            <a:off x="4648200" y="1475430"/>
            <a:ext cx="4215161" cy="31680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180862"/>
            <a:ext cx="3159252" cy="2061972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06386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400" dirty="0" smtClean="0">
                <a:latin typeface="Calibri" pitchFamily="34" charset="0"/>
                <a:cs typeface="Calibri" pitchFamily="34" charset="0"/>
              </a:rPr>
              <a:t>Календарь</a:t>
            </a:r>
            <a:endParaRPr lang="en-US" sz="3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2" y="13578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-35625" y="2873825"/>
            <a:ext cx="887482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Интернет-магазин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"/>
            <a:ext cx="9144000" cy="5856113"/>
            <a:chOff x="586310" y="-2"/>
            <a:chExt cx="8085993" cy="388389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86310" y="-2"/>
              <a:ext cx="8085993" cy="3883899"/>
              <a:chOff x="586310" y="-2"/>
              <a:chExt cx="8085993" cy="3883899"/>
            </a:xfrm>
          </p:grpSpPr>
          <p:pic>
            <p:nvPicPr>
              <p:cNvPr id="8" name="Изображение 7" descr="Снимок экрана 2013-10-28 в 1.55.38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6" r="12712" b="16532"/>
              <a:stretch/>
            </p:blipFill>
            <p:spPr>
              <a:xfrm>
                <a:off x="586310" y="-2"/>
                <a:ext cx="8085993" cy="3883899"/>
              </a:xfrm>
              <a:prstGeom prst="rect">
                <a:avLst/>
              </a:prstGeom>
            </p:spPr>
          </p:pic>
          <p:pic>
            <p:nvPicPr>
              <p:cNvPr id="4" name="Изображение 3" descr="Снимок экрана 2013-10-28 в 16.42.2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4" t="8561" r="59050" b="12425"/>
              <a:stretch/>
            </p:blipFill>
            <p:spPr>
              <a:xfrm>
                <a:off x="2362200" y="1436990"/>
                <a:ext cx="1720772" cy="1820560"/>
              </a:xfrm>
              <a:prstGeom prst="rect">
                <a:avLst/>
              </a:prstGeom>
            </p:spPr>
          </p:pic>
        </p:grpSp>
        <p:pic>
          <p:nvPicPr>
            <p:cNvPr id="6" name="Изображение 5" descr="Снимок экрана 2013-10-28 в 16.42.2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1" b="3057"/>
            <a:stretch/>
          </p:blipFill>
          <p:spPr>
            <a:xfrm>
              <a:off x="5181600" y="1257300"/>
              <a:ext cx="3135224" cy="223366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97921"/>
            <a:ext cx="1528762" cy="3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3-10-28 в 2.02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13277"/>
          <a:stretch/>
        </p:blipFill>
        <p:spPr>
          <a:xfrm>
            <a:off x="-1" y="24376"/>
            <a:ext cx="9144001" cy="683362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10668"/>
            <a:ext cx="609600" cy="1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81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3-10-28 в 2.00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2265"/>
          <a:stretch/>
        </p:blipFill>
        <p:spPr>
          <a:xfrm>
            <a:off x="-1" y="52339"/>
            <a:ext cx="9144001" cy="680566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48" y="1777267"/>
            <a:ext cx="57169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2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3-10-28 в 2.03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124" r="14392"/>
          <a:stretch/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профессиональная система </a:t>
            </a:r>
            <a:r>
              <a:rPr lang="ru-RU" sz="2000" b="0" dirty="0">
                <a:latin typeface="+mj-lt"/>
              </a:rPr>
              <a:t>управления </a:t>
            </a:r>
            <a:r>
              <a:rPr lang="ru-RU" sz="2000" b="0" dirty="0" smtClean="0">
                <a:latin typeface="+mj-lt"/>
              </a:rPr>
              <a:t>веб-проектами для:</a:t>
            </a:r>
            <a:endParaRPr lang="ru-RU" sz="2000" b="0" dirty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корпоративных </a:t>
            </a:r>
            <a:r>
              <a:rPr lang="ru-RU" sz="2000" b="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 smtClean="0">
                <a:latin typeface="+mj-lt"/>
              </a:rPr>
              <a:t>интернет-магазинов</a:t>
            </a:r>
            <a:endParaRPr lang="ru-RU" sz="2000" b="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социальных сетей </a:t>
            </a:r>
            <a:endParaRPr lang="ru-RU" sz="2000" b="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 smtClean="0">
                <a:latin typeface="+mj-lt"/>
              </a:rPr>
              <a:t>и </a:t>
            </a:r>
            <a:r>
              <a:rPr lang="ru-RU" sz="2000" b="0" dirty="0">
                <a:latin typeface="+mj-lt"/>
              </a:rPr>
              <a:t>других </a:t>
            </a:r>
            <a:r>
              <a:rPr lang="ru-RU" sz="2000" b="0" dirty="0" smtClean="0">
                <a:latin typeface="+mj-lt"/>
              </a:rPr>
              <a:t>сайтов</a:t>
            </a:r>
          </a:p>
          <a:p>
            <a:endParaRPr lang="ru-RU" sz="2000" b="0" dirty="0" smtClean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b="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b="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3767084" cy="40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7908" b="181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775040" y="2514603"/>
            <a:ext cx="6310952" cy="71935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900" dirty="0">
                <a:cs typeface="Calibri"/>
              </a:rPr>
              <a:t>Карточка </a:t>
            </a:r>
            <a:r>
              <a:rPr lang="ru-RU" sz="4900" dirty="0" smtClean="0">
                <a:cs typeface="Calibri"/>
              </a:rPr>
              <a:t>товара</a:t>
            </a:r>
            <a:endParaRPr lang="en-US" sz="4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5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2695" r="4328" b="68959"/>
          <a:stretch/>
        </p:blipFill>
        <p:spPr bwMode="auto">
          <a:xfrm>
            <a:off x="0" y="0"/>
            <a:ext cx="914438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48200" y="4800600"/>
            <a:ext cx="3657600" cy="1295400"/>
            <a:chOff x="2514600" y="48006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514600" y="4800600"/>
              <a:ext cx="5867400" cy="1371600"/>
            </a:xfrm>
            <a:prstGeom prst="wedgeRoundRectCallout">
              <a:avLst>
                <a:gd name="adj1" fmla="val -15471"/>
                <a:gd name="adj2" fmla="val -95944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514600" y="50292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Карточка товара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7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31045" r="4278" b="40656"/>
          <a:stretch/>
        </p:blipFill>
        <p:spPr bwMode="auto">
          <a:xfrm>
            <a:off x="3448" y="-2095"/>
            <a:ext cx="914055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381000" y="2286000"/>
            <a:ext cx="3733800" cy="1295400"/>
          </a:xfrm>
          <a:prstGeom prst="wedgeRoundRectCallout">
            <a:avLst>
              <a:gd name="adj1" fmla="val 25382"/>
              <a:gd name="adj2" fmla="val 86206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3200" b="0" dirty="0">
                <a:solidFill>
                  <a:srgbClr val="000000"/>
                </a:solidFill>
                <a:latin typeface="Calibri"/>
                <a:ea typeface="+mj-ea"/>
                <a:cs typeface="Calibri"/>
              </a:rPr>
              <a:t>Рекомендуемые аксессуары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6469912" y="304800"/>
            <a:ext cx="2667000" cy="1295400"/>
          </a:xfrm>
          <a:prstGeom prst="wedgeRoundRectCallout">
            <a:avLst>
              <a:gd name="adj1" fmla="val -84822"/>
              <a:gd name="adj2" fmla="val 74715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3200" b="0" dirty="0" smtClean="0">
                <a:solidFill>
                  <a:srgbClr val="000000"/>
                </a:solidFill>
                <a:latin typeface="Calibri"/>
                <a:ea typeface="+mj-ea"/>
                <a:cs typeface="Calibri"/>
              </a:rPr>
              <a:t>Подробные параметры</a:t>
            </a:r>
            <a:endParaRPr lang="ru-RU" sz="3200" b="0" dirty="0">
              <a:solidFill>
                <a:srgbClr val="000000"/>
              </a:solidFill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753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Снимок экрана 2013-10-28 в 21.58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1" y="152404"/>
            <a:ext cx="8275125" cy="6603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90708" y="2680651"/>
            <a:ext cx="535018" cy="594183"/>
          </a:xfrm>
          <a:prstGeom prst="rect">
            <a:avLst/>
          </a:prstGeom>
          <a:solidFill>
            <a:schemeClr val="tx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10203" y="2680651"/>
            <a:ext cx="514979" cy="594183"/>
          </a:xfrm>
          <a:prstGeom prst="rect">
            <a:avLst/>
          </a:prstGeom>
          <a:solidFill>
            <a:srgbClr val="FFEDE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 bwMode="auto">
          <a:xfrm>
            <a:off x="106875" y="2590800"/>
            <a:ext cx="2590800" cy="1295400"/>
          </a:xfrm>
          <a:prstGeom prst="wedgeRoundRectCallout">
            <a:avLst>
              <a:gd name="adj1" fmla="val -3278"/>
              <a:gd name="adj2" fmla="val 95029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Галерея фотографий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 bwMode="auto">
          <a:xfrm>
            <a:off x="3581400" y="1142851"/>
            <a:ext cx="2590800" cy="1295400"/>
          </a:xfrm>
          <a:prstGeom prst="wedgeRoundRectCallout">
            <a:avLst>
              <a:gd name="adj1" fmla="val -3278"/>
              <a:gd name="adj2" fmla="val 95029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Выбор цвета и размера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 bwMode="auto">
          <a:xfrm>
            <a:off x="5791200" y="3454255"/>
            <a:ext cx="3231076" cy="1441596"/>
          </a:xfrm>
          <a:prstGeom prst="wedgeRoundRectCallout">
            <a:avLst>
              <a:gd name="adj1" fmla="val 17801"/>
              <a:gd name="adj2" fmla="val -89285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Дополнительная информация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 bwMode="auto">
          <a:xfrm>
            <a:off x="3352800" y="4572001"/>
            <a:ext cx="2057400" cy="647699"/>
          </a:xfrm>
          <a:prstGeom prst="wedgeRoundRectCallout">
            <a:avLst>
              <a:gd name="adj1" fmla="val -4061"/>
              <a:gd name="adj2" fmla="val 122023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Наборы</a:t>
            </a:r>
          </a:p>
        </p:txBody>
      </p:sp>
    </p:spTree>
    <p:extLst>
      <p:ext uri="{BB962C8B-B14F-4D97-AF65-F5344CB8AC3E}">
        <p14:creationId xmlns:p14="http://schemas.microsoft.com/office/powerpoint/2010/main" val="7809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9375625_print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15556" b="1562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3"/>
            <a:ext cx="9140044" cy="2252351"/>
          </a:xfrm>
          <a:prstGeom prst="rect">
            <a:avLst/>
          </a:prstGeom>
          <a:solidFill>
            <a:srgbClr val="FFFFFF">
              <a:alpha val="7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Каталог товаров и цены</a:t>
            </a:r>
          </a:p>
        </p:txBody>
      </p:sp>
    </p:spTree>
    <p:extLst>
      <p:ext uri="{BB962C8B-B14F-4D97-AF65-F5344CB8AC3E}">
        <p14:creationId xmlns:p14="http://schemas.microsoft.com/office/powerpoint/2010/main" val="18072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8600" y="1524000"/>
            <a:ext cx="4648200" cy="46482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dirty="0" smtClean="0">
                <a:latin typeface="Calibri"/>
                <a:cs typeface="Calibri"/>
              </a:rPr>
              <a:t>Варианты </a:t>
            </a:r>
            <a:r>
              <a:rPr lang="ru-RU" sz="1800" dirty="0">
                <a:latin typeface="Calibri"/>
                <a:cs typeface="Calibri"/>
              </a:rPr>
              <a:t>цен (розничная, оптовая, дилерская и другие) </a:t>
            </a:r>
            <a:endParaRPr lang="ru-RU" sz="18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dirty="0">
                <a:latin typeface="Calibri"/>
                <a:cs typeface="Calibri"/>
              </a:rPr>
              <a:t>Поддержка разных единиц измерения (товары можно продавать в килограммах, литрах, метрах и т.д.) 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dirty="0">
                <a:latin typeface="Calibri"/>
                <a:cs typeface="Calibri"/>
              </a:rPr>
              <a:t>Поддержка торговых предложений </a:t>
            </a:r>
            <a:r>
              <a:rPr lang="en-US" sz="1800" dirty="0">
                <a:latin typeface="Calibri"/>
                <a:cs typeface="Calibri"/>
              </a:rPr>
              <a:t>(SKU</a:t>
            </a:r>
            <a:r>
              <a:rPr lang="ru-RU" sz="1800" dirty="0">
                <a:latin typeface="Calibri"/>
                <a:cs typeface="Calibri"/>
              </a:rPr>
              <a:t>: размер, цвет</a:t>
            </a:r>
            <a:r>
              <a:rPr lang="en-US" sz="1800" dirty="0">
                <a:latin typeface="Calibri"/>
                <a:cs typeface="Calibri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b="1" dirty="0" smtClean="0">
                <a:latin typeface="Calibri"/>
                <a:cs typeface="Calibri"/>
              </a:rPr>
              <a:t>Продажа наборов и комплектов товаров увеличивает средний чек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b="1" dirty="0" smtClean="0">
                <a:latin typeface="Calibri"/>
                <a:cs typeface="Calibri"/>
              </a:rPr>
              <a:t>Импорт данных, генератор </a:t>
            </a:r>
            <a:r>
              <a:rPr lang="en-US" sz="1800" b="1" dirty="0" smtClean="0">
                <a:latin typeface="Calibri"/>
                <a:cs typeface="Calibri"/>
              </a:rPr>
              <a:t>SKU </a:t>
            </a:r>
            <a:r>
              <a:rPr lang="ru-RU" sz="1800" b="1" dirty="0" smtClean="0">
                <a:latin typeface="Calibri"/>
                <a:cs typeface="Calibri"/>
              </a:rPr>
              <a:t>экономят время при создании каталога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endParaRPr lang="en-US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endParaRPr lang="en-US" sz="1800" dirty="0" smtClean="0">
              <a:latin typeface="Calibri"/>
              <a:cs typeface="Calibri"/>
            </a:endParaRPr>
          </a:p>
        </p:txBody>
      </p:sp>
      <p:pic>
        <p:nvPicPr>
          <p:cNvPr id="11" name="Изображение 10" descr="Снимок экрана 2013-10-28 в 21.58.4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08" y="1828800"/>
            <a:ext cx="3532995" cy="2819400"/>
          </a:xfrm>
          <a:prstGeom prst="rect">
            <a:avLst/>
          </a:prstGeom>
        </p:spPr>
      </p:pic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Управление каталогом товаров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76401"/>
            <a:ext cx="4191000" cy="18288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Пошаговая выгрузка каталога и цен из «</a:t>
            </a:r>
            <a:r>
              <a:rPr lang="ru-RU" sz="2400" dirty="0">
                <a:latin typeface="Calibri"/>
                <a:cs typeface="Calibri"/>
              </a:rPr>
              <a:t>1С:Предприятие 8.2</a:t>
            </a:r>
            <a:r>
              <a:rPr lang="ru-RU" sz="2400" dirty="0" smtClean="0">
                <a:latin typeface="Calibri"/>
                <a:cs typeface="Calibri"/>
              </a:rPr>
              <a:t>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XML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CSV </a:t>
            </a:r>
            <a:r>
              <a:rPr lang="ru-RU" sz="2400" dirty="0" smtClean="0">
                <a:latin typeface="Calibri"/>
                <a:cs typeface="Calibri"/>
              </a:rPr>
              <a:t>из </a:t>
            </a:r>
            <a:r>
              <a:rPr lang="en-US" sz="2400" dirty="0" smtClean="0">
                <a:latin typeface="Calibri"/>
                <a:cs typeface="Calibri"/>
              </a:rPr>
              <a:t>MS Excel 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5096474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solidFill>
                  <a:srgbClr val="000000"/>
                </a:solidFill>
                <a:latin typeface="Calibri"/>
                <a:cs typeface="Calibri"/>
              </a:rPr>
              <a:t>У вас уже готов каталог? Не теряйте время и загрузите его сразу на сайт.</a:t>
            </a:r>
            <a:endParaRPr lang="ru-RU" sz="2400" b="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16" y="4991489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738269"/>
            <a:ext cx="3886200" cy="2681331"/>
          </a:xfrm>
          <a:prstGeom prst="rect">
            <a:avLst/>
          </a:prstGeom>
          <a:effectLst>
            <a:reflection blurRad="6350" stA="46000" endA="300" endPos="16000" dir="5400000" sy="-100000" algn="bl" rotWithShape="0"/>
          </a:effectLst>
        </p:spPr>
      </p:pic>
      <p:pic>
        <p:nvPicPr>
          <p:cNvPr id="13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Импорт каталога товаров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57150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 smtClean="0">
                <a:solidFill>
                  <a:srgbClr val="000000"/>
                </a:solidFill>
                <a:latin typeface="Calibri"/>
                <a:cs typeface="Calibri"/>
              </a:rPr>
              <a:t>Подключите магазин к «1С» и обновляйте данные автоматически.</a:t>
            </a:r>
            <a:endParaRPr lang="ru-RU" sz="2000" b="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06" y="5562605"/>
            <a:ext cx="1197494" cy="106679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1393461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solidFill>
                  <a:srgbClr val="000000"/>
                </a:solidFill>
                <a:latin typeface="Calibri"/>
                <a:cs typeface="Calibri"/>
              </a:rPr>
              <a:t>«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1С:Предприятие 8.2»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 и 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«1С-Битрикс: Управление сайтом»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" y="2423284"/>
            <a:ext cx="44831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I.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/>
                <a:cs typeface="Calibri"/>
              </a:rPr>
              <a:t>Обмен данными по товарам:</a:t>
            </a:r>
            <a:endParaRPr lang="ru-RU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II.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 Прием и обработка заказов</a:t>
            </a:r>
            <a:endParaRPr lang="ru-RU" sz="18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Поддерживаются различные бизнес-модели.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648200" y="2574060"/>
            <a:ext cx="4303588" cy="2531341"/>
            <a:chOff x="4953000" y="2438400"/>
            <a:chExt cx="4074988" cy="23027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9" descr="new-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0" descr="new-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Изображение 17" descr="box-bu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  <p:pic>
        <p:nvPicPr>
          <p:cNvPr id="2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«1С»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069960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761" r="5252" b="1749"/>
          <a:stretch/>
        </p:blipFill>
        <p:spPr>
          <a:xfrm>
            <a:off x="-2" y="0"/>
            <a:ext cx="9144003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3"/>
            <a:ext cx="9140044" cy="2252351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Складской учет</a:t>
            </a:r>
          </a:p>
        </p:txBody>
      </p:sp>
    </p:spTree>
    <p:extLst>
      <p:ext uri="{BB962C8B-B14F-4D97-AF65-F5344CB8AC3E}">
        <p14:creationId xmlns:p14="http://schemas.microsoft.com/office/powerpoint/2010/main" val="36235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1371600"/>
            <a:ext cx="457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Учет поставщиков, складов и документов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Учет прихода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товара с </a:t>
            </a:r>
            <a:r>
              <a:rPr lang="ru-RU" sz="2000" b="0" dirty="0" err="1" smtClean="0">
                <a:solidFill>
                  <a:srgbClr val="000000"/>
                </a:solidFill>
                <a:latin typeface="Calibri"/>
                <a:cs typeface="Calibri"/>
              </a:rPr>
              <a:t>штрихкодами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 (товар быстро добавляется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по </a:t>
            </a:r>
            <a:r>
              <a:rPr lang="ru-RU" sz="2000" b="0" dirty="0" err="1" smtClean="0">
                <a:solidFill>
                  <a:srgbClr val="000000"/>
                </a:solidFill>
                <a:latin typeface="Calibri"/>
                <a:cs typeface="Calibri"/>
              </a:rPr>
              <a:t>штрихкоду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 с помощью сканера)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Возврат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товаров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Резервирование и автоматическое снятие резерва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Списание бракованного товара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Ввод остатков</a:t>
            </a:r>
            <a:endParaRPr lang="ru-RU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Быстрое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перемещение товаров на точки выдачи и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склады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Интеграция с «1С»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26814" cy="2533904"/>
          </a:xfrm>
          <a:prstGeom prst="roundRect">
            <a:avLst>
              <a:gd name="adj" fmla="val 14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2000" endPos="11000" dist="12700" dir="5400000" sy="-100000" algn="bl" rotWithShape="0"/>
          </a:effectLst>
        </p:spPr>
      </p:pic>
      <p:pic>
        <p:nvPicPr>
          <p:cNvPr id="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Складской учет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98" y="1269832"/>
            <a:ext cx="561879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24" y="152399"/>
            <a:ext cx="5826576" cy="1025123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Чем вы управляете на сайте</a:t>
            </a:r>
            <a:endParaRPr lang="ru-RU" sz="4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2" descr="Снимок экрана 2012-10-15 в 17.30.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88" y="1556793"/>
            <a:ext cx="4123492" cy="3219251"/>
          </a:xfrm>
          <a:prstGeom prst="roundRect">
            <a:avLst>
              <a:gd name="adj" fmla="val 1279"/>
            </a:avLst>
          </a:prstGeom>
          <a:solidFill>
            <a:srgbClr val="FFFFFF">
              <a:shade val="85000"/>
            </a:srgbClr>
          </a:solidFill>
          <a:ln>
            <a:solidFill>
              <a:srgbClr val="D9D9D9"/>
            </a:solidFill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28600" y="1524000"/>
            <a:ext cx="457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В интернет-магазине можно создать несколько складов и задать количество товаров в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каждом</a:t>
            </a: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ru-RU" sz="24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В каталоге клиент увидит, сколько товаров на складе в конкретном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магазине</a:t>
            </a: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ru-RU" sz="24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Синхронизация с «1С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»</a:t>
            </a:r>
            <a:endParaRPr lang="ru-RU" sz="24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Многоскладовость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10000" y="1600204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При приемке товара на склад можно указать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себестоимость</a:t>
            </a:r>
            <a:endParaRPr lang="ru-RU" sz="24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В отчете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Доходность по клиенту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»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2400" b="0" dirty="0">
                <a:solidFill>
                  <a:srgbClr val="000000"/>
                </a:solidFill>
                <a:latin typeface="Calibri"/>
                <a:cs typeface="Calibri"/>
              </a:rPr>
              <a:t>можно быстро узнать, сколько вам приносит конкретный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покупатель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В отчете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«Доходность по товару»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отмечено, сколько вы заработали на продаже конкретного товара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/>
                <a:cs typeface="Calibri"/>
              </a:rPr>
              <a:t>Убыточные позиции будут выделены</a:t>
            </a:r>
            <a:endParaRPr lang="ru-RU" sz="24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24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1600200"/>
            <a:ext cx="3035559" cy="3657600"/>
          </a:xfrm>
          <a:prstGeom prst="roundRect">
            <a:avLst>
              <a:gd name="adj" fmla="val 11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0000" endPos="3000" dist="5000" dir="5400000" sy="-100000" algn="bl" rotWithShape="0"/>
          </a:effec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/>
                <a:cs typeface="Calibri"/>
              </a:rPr>
              <a:t>Себестоимость и доходность</a:t>
            </a:r>
          </a:p>
        </p:txBody>
      </p:sp>
    </p:spTree>
    <p:extLst>
      <p:ext uri="{BB962C8B-B14F-4D97-AF65-F5344CB8AC3E}">
        <p14:creationId xmlns:p14="http://schemas.microsoft.com/office/powerpoint/2010/main" val="34688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Экспорт данных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5160" y="1676400"/>
            <a:ext cx="4031175" cy="29718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Автоматический экспорт каталога товаров в: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 smtClean="0">
                <a:latin typeface="Calibri" pitchFamily="34" charset="0"/>
                <a:cs typeface="Calibri" pitchFamily="34" charset="0"/>
              </a:rPr>
              <a:t>Яндекс.Маркет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>
                <a:latin typeface="Calibri" pitchFamily="34" charset="0"/>
                <a:cs typeface="Calibri" pitchFamily="34" charset="0"/>
              </a:rPr>
              <a:t>Rambler.Покупки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Google</a:t>
            </a:r>
          </a:p>
          <a:p>
            <a:pPr>
              <a:buSzPct val="60000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5029200"/>
            <a:ext cx="600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 pitchFamily="34" charset="0"/>
                <a:cs typeface="Calibri" pitchFamily="34" charset="0"/>
              </a:rPr>
              <a:t>Выходите на новую аудиторию</a:t>
            </a:r>
            <a:endParaRPr lang="ru-RU" sz="28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76800"/>
            <a:ext cx="1197494" cy="10667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7" cstate="print"/>
          <a:srcRect t="30888" b="31778"/>
          <a:stretch/>
        </p:blipFill>
        <p:spPr>
          <a:xfrm>
            <a:off x="4800600" y="3581400"/>
            <a:ext cx="3061607" cy="1143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6844" y="1758245"/>
            <a:ext cx="1854200" cy="18542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8200" y="1752600"/>
            <a:ext cx="2578100" cy="1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8015749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457200"/>
            <a:ext cx="9144000" cy="51435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0" y="2971800"/>
            <a:ext cx="9144000" cy="1676400"/>
          </a:xfrm>
          <a:prstGeom prst="rect">
            <a:avLst/>
          </a:prstGeom>
          <a:solidFill>
            <a:schemeClr val="bg1">
              <a:alpha val="8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636" y="3298941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0" dirty="0">
                <a:latin typeface="Calibri"/>
                <a:cs typeface="Calibri"/>
              </a:rPr>
              <a:t>М</a:t>
            </a:r>
            <a:r>
              <a:rPr lang="ru-RU" sz="3200" b="0" dirty="0" smtClean="0">
                <a:latin typeface="Calibri"/>
                <a:cs typeface="Calibri"/>
              </a:rPr>
              <a:t>аркетинговые </a:t>
            </a:r>
            <a:r>
              <a:rPr lang="ru-RU" sz="3200" b="0" dirty="0">
                <a:latin typeface="Calibri"/>
                <a:cs typeface="Calibri"/>
              </a:rPr>
              <a:t>инструменты для работы с </a:t>
            </a:r>
            <a:r>
              <a:rPr lang="ru-RU" sz="3200" b="0" dirty="0" smtClean="0">
                <a:latin typeface="Calibri"/>
                <a:cs typeface="Calibri"/>
              </a:rPr>
              <a:t>клиентами</a:t>
            </a:r>
            <a:endParaRPr lang="ru-RU" sz="3200" b="0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2"/>
          <p:cNvPicPr>
            <a:picLocks noChangeAspect="1"/>
          </p:cNvPicPr>
          <p:nvPr/>
        </p:nvPicPr>
        <p:blipFill rotWithShape="1">
          <a:blip r:embed="rId3"/>
          <a:srcRect l="178" t="8812" r="7335" b="58742"/>
          <a:stretch/>
        </p:blipFill>
        <p:spPr>
          <a:xfrm>
            <a:off x="-10236" y="1512060"/>
            <a:ext cx="4896869" cy="3547397"/>
          </a:xfrm>
          <a:prstGeom prst="rect">
            <a:avLst/>
          </a:prstGeom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rgbClr val="000000"/>
                </a:solidFill>
                <a:latin typeface="Calibri"/>
                <a:ea typeface="Verdana" pitchFamily="34" charset="0"/>
                <a:cs typeface="Calibri"/>
              </a:rPr>
              <a:t>Система скидок и маркетинговых предложений</a:t>
            </a:r>
            <a:endParaRPr lang="en-US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88256" y="1414816"/>
            <a:ext cx="3886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Подарки за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количество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Подарки на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сумму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Купи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определ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е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нный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товар, получи другой в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подарок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Возможность делать скидки и наценки на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доставку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Делаем нужную доставку бесплатной, например на 10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дней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Купи на 5000 рублей, получи доставку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бесплатно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Оплати Карточкой и получи 3%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скидки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и многое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другое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1363" y="1518886"/>
            <a:ext cx="4491622" cy="1189060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31kda5x13ws3j.cloudfront.net/main/fd0/fd0a84bfc6033a84ec61ca785517760e/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8" y="1139727"/>
            <a:ext cx="7828421" cy="5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406" y="376540"/>
            <a:ext cx="7989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Быстро запустить акцию любой сложности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3161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Verdana" pitchFamily="34" charset="0"/>
                <a:cs typeface="Calibri"/>
              </a:rPr>
              <a:t>Бонусы при оплате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" y="1516618"/>
            <a:ext cx="48768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В зависимости от выбранного способа оплаты вы можете предложить своим клиентам бонусные условия.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Например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endParaRPr lang="ru-RU" sz="20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Оплати кредиткой, получи 3% скидку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 7:00 до 12:00 оплата через «</a:t>
            </a:r>
            <a:r>
              <a:rPr lang="ru-RU" sz="2000" b="0" dirty="0" err="1" smtClean="0">
                <a:solidFill>
                  <a:srgbClr val="000000"/>
                </a:solidFill>
                <a:latin typeface="Calibri"/>
                <a:cs typeface="Calibri"/>
              </a:rPr>
              <a:t>Яндекс.Деньги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» без комиссии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Купи 5 товаров, получи оплату без комиссии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7" name="Изображение 6" descr="12497069_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37" y="1764268"/>
            <a:ext cx="3400063" cy="2686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3400" y="4812268"/>
            <a:ext cx="205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ru-RU" sz="1800" b="0" dirty="0">
                <a:latin typeface="Calibri"/>
                <a:cs typeface="Calibri"/>
              </a:rPr>
              <a:t>И другие варианты</a:t>
            </a:r>
          </a:p>
        </p:txBody>
      </p:sp>
    </p:spTree>
    <p:extLst>
      <p:ext uri="{BB962C8B-B14F-4D97-AF65-F5344CB8AC3E}">
        <p14:creationId xmlns:p14="http://schemas.microsoft.com/office/powerpoint/2010/main" val="49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Verdana" pitchFamily="34" charset="0"/>
                <a:cs typeface="Calibri"/>
              </a:rPr>
              <a:t>Скидки на доставку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 descr="12197956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0"/>
            <a:ext cx="4357927" cy="3257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" y="1390650"/>
            <a:ext cx="53340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Доставку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можно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предлагать со скидкой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в зависимости от выбранной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службы доставки или суммы заказа или другого условия.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Например:</a:t>
            </a:r>
          </a:p>
          <a:p>
            <a:endParaRPr lang="ru-RU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 10 по 20 января – доставка Почтой России бесплатно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Доставка почтой России – скидка 30%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Купи на 10000 рублей, получи доставку бесплатно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ru-RU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5029200"/>
            <a:ext cx="2263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ru-RU" sz="2000" b="0" dirty="0">
                <a:latin typeface="Calibri"/>
                <a:cs typeface="Calibri"/>
              </a:rPr>
              <a:t>И другие варианты</a:t>
            </a:r>
          </a:p>
        </p:txBody>
      </p:sp>
    </p:spTree>
    <p:extLst>
      <p:ext uri="{BB962C8B-B14F-4D97-AF65-F5344CB8AC3E}">
        <p14:creationId xmlns:p14="http://schemas.microsoft.com/office/powerpoint/2010/main" val="49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Verdana" pitchFamily="34" charset="0"/>
                <a:cs typeface="Calibri"/>
              </a:rPr>
              <a:t>Наценки на доставку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 descr="14980216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1219200"/>
            <a:ext cx="3218670" cy="49142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" y="1543050"/>
            <a:ext cx="5334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На доставку можно назначать наценку в зависимости от выбранной платежной системы или адреса доставки курьером. Например:</a:t>
            </a:r>
          </a:p>
          <a:p>
            <a:endParaRPr lang="ru-RU" sz="20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Оплата через </a:t>
            </a:r>
            <a:r>
              <a:rPr lang="en-US" sz="2000" b="0" dirty="0" err="1" smtClean="0">
                <a:solidFill>
                  <a:srgbClr val="000000"/>
                </a:solidFill>
                <a:latin typeface="Calibri"/>
                <a:cs typeface="Calibri"/>
              </a:rPr>
              <a:t>Qiwi</a:t>
            </a: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 –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заказ на 3% дороже</a:t>
            </a:r>
            <a:endParaRPr lang="ru-RU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Курьерская доставка – за </a:t>
            </a:r>
            <a:r>
              <a:rPr lang="ru-RU" sz="2000" b="0" dirty="0" err="1" smtClean="0">
                <a:solidFill>
                  <a:srgbClr val="000000"/>
                </a:solidFill>
                <a:latin typeface="Calibri"/>
                <a:cs typeface="Calibri"/>
              </a:rPr>
              <a:t>МКАДом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 на 500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рублей дороже  </a:t>
            </a:r>
          </a:p>
          <a:p>
            <a:r>
              <a:rPr lang="ru-RU" sz="2000" b="0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4381500"/>
            <a:ext cx="205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ru-RU" sz="1800" b="0" dirty="0">
                <a:latin typeface="Calibri"/>
                <a:cs typeface="Calibri"/>
              </a:rPr>
              <a:t>И другие варианты</a:t>
            </a:r>
          </a:p>
        </p:txBody>
      </p:sp>
    </p:spTree>
    <p:extLst>
      <p:ext uri="{BB962C8B-B14F-4D97-AF65-F5344CB8AC3E}">
        <p14:creationId xmlns:p14="http://schemas.microsoft.com/office/powerpoint/2010/main" val="49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8424847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r="11523" b="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" y="2539970"/>
            <a:ext cx="9144001" cy="1728023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Покупка в магазине</a:t>
            </a:r>
          </a:p>
        </p:txBody>
      </p:sp>
    </p:spTree>
    <p:extLst>
      <p:ext uri="{BB962C8B-B14F-4D97-AF65-F5344CB8AC3E}">
        <p14:creationId xmlns:p14="http://schemas.microsoft.com/office/powerpoint/2010/main" val="37475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876"/>
            <a:ext cx="8510587" cy="914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Платформа «1С-Битрикс»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28600" y="1828800"/>
            <a:ext cx="2667000" cy="3429000"/>
          </a:xfrm>
          <a:prstGeom prst="roundRect">
            <a:avLst>
              <a:gd name="adj" fmla="val 289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48" name="Прямоугольник 9"/>
          <p:cNvSpPr>
            <a:spLocks noChangeArrowheads="1"/>
          </p:cNvSpPr>
          <p:nvPr/>
        </p:nvSpPr>
        <p:spPr bwMode="auto">
          <a:xfrm>
            <a:off x="859225" y="1927225"/>
            <a:ext cx="1514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Модули 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048000" y="1828800"/>
            <a:ext cx="3124199" cy="3429000"/>
          </a:xfrm>
          <a:prstGeom prst="roundRect">
            <a:avLst>
              <a:gd name="adj" fmla="val 3363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324600" y="1828800"/>
            <a:ext cx="2711896" cy="3429000"/>
          </a:xfrm>
          <a:prstGeom prst="roundRect">
            <a:avLst>
              <a:gd name="adj" fmla="val 4199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51" name="Прямоугольник 14"/>
          <p:cNvSpPr>
            <a:spLocks noChangeArrowheads="1"/>
          </p:cNvSpPr>
          <p:nvPr/>
        </p:nvSpPr>
        <p:spPr bwMode="auto">
          <a:xfrm>
            <a:off x="3502413" y="1924050"/>
            <a:ext cx="2181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Компоненты</a:t>
            </a:r>
          </a:p>
        </p:txBody>
      </p:sp>
      <p:sp>
        <p:nvSpPr>
          <p:cNvPr id="6152" name="Прямоугольник 18"/>
          <p:cNvSpPr>
            <a:spLocks noChangeArrowheads="1"/>
          </p:cNvSpPr>
          <p:nvPr/>
        </p:nvSpPr>
        <p:spPr bwMode="auto">
          <a:xfrm>
            <a:off x="6813938" y="1928813"/>
            <a:ext cx="1877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Framework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825" y="2819400"/>
            <a:ext cx="2887179" cy="2057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54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805113"/>
            <a:ext cx="2571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843213"/>
            <a:ext cx="2408238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_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63" r="5124"/>
          <a:stretch/>
        </p:blipFill>
        <p:spPr>
          <a:xfrm>
            <a:off x="-37241" y="829564"/>
            <a:ext cx="9218483" cy="51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r="-212" b="42473"/>
          <a:stretch/>
        </p:blipFill>
        <p:spPr bwMode="auto">
          <a:xfrm>
            <a:off x="-1" y="3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638800" y="788583"/>
            <a:ext cx="3048000" cy="974456"/>
            <a:chOff x="6398895" y="3581401"/>
            <a:chExt cx="5867400" cy="1120696"/>
          </a:xfrm>
        </p:grpSpPr>
        <p:sp>
          <p:nvSpPr>
            <p:cNvPr id="6" name="Скругленная прямоугольная выноска 5"/>
            <p:cNvSpPr/>
            <p:nvPr/>
          </p:nvSpPr>
          <p:spPr bwMode="auto">
            <a:xfrm>
              <a:off x="6398895" y="3581401"/>
              <a:ext cx="5574030" cy="1120696"/>
            </a:xfrm>
            <a:prstGeom prst="wedgeRoundRectCallout">
              <a:avLst>
                <a:gd name="adj1" fmla="val -88871"/>
                <a:gd name="adj2" fmla="val 38656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6398895" y="368443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Отложенные</a:t>
              </a:r>
            </a:p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товары</a:t>
              </a:r>
              <a:endParaRPr lang="ru-RU" sz="28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819400" y="4942869"/>
            <a:ext cx="2819400" cy="669704"/>
            <a:chOff x="2438400" y="3581400"/>
            <a:chExt cx="5867400" cy="1371600"/>
          </a:xfrm>
        </p:grpSpPr>
        <p:sp>
          <p:nvSpPr>
            <p:cNvPr id="9" name="Скругленная прямоугольная выноска 8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48671"/>
                <a:gd name="adj2" fmla="val 116729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Купон на скидку</a:t>
              </a:r>
              <a:endParaRPr lang="ru-RU" sz="28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1" name="Скругленная прямоугольная выноска 10"/>
          <p:cNvSpPr/>
          <p:nvPr/>
        </p:nvSpPr>
        <p:spPr bwMode="auto">
          <a:xfrm>
            <a:off x="3505200" y="2379260"/>
            <a:ext cx="2438400" cy="592541"/>
          </a:xfrm>
          <a:prstGeom prst="wedgeRoundRectCallout">
            <a:avLst>
              <a:gd name="adj1" fmla="val 81087"/>
              <a:gd name="adj2" fmla="val -3258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ru-RU" sz="2800" b="0" dirty="0">
                <a:solidFill>
                  <a:srgbClr val="000000"/>
                </a:solidFill>
                <a:latin typeface="Calibri"/>
                <a:ea typeface="+mj-ea"/>
                <a:cs typeface="Calibri"/>
              </a:rPr>
              <a:t>Количество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 bwMode="auto">
          <a:xfrm>
            <a:off x="3914465" y="5791200"/>
            <a:ext cx="5000936" cy="669704"/>
          </a:xfrm>
          <a:prstGeom prst="wedgeRoundRectCallout">
            <a:avLst>
              <a:gd name="adj1" fmla="val -79143"/>
              <a:gd name="adj2" fmla="val 73934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0993" y="5857757"/>
            <a:ext cx="5014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ru-RU" sz="28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Мгновенный пересчет </a:t>
            </a:r>
            <a:r>
              <a:rPr lang="ru-RU" sz="28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корзины</a:t>
            </a:r>
            <a:endParaRPr lang="ru-RU" sz="28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4" grpId="0"/>
      <p:bldP spid="4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93837"/>
            <a:ext cx="4572000" cy="4525963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Корзина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Быстрая регистрация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Автоматический расчет стоимости по региону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Два варианта: для физических и </a:t>
            </a:r>
            <a:r>
              <a:rPr lang="ru-RU" sz="2400" dirty="0" err="1" smtClean="0">
                <a:latin typeface="Calibri"/>
                <a:cs typeface="Calibri"/>
              </a:rPr>
              <a:t>юр.лиц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Выбор способов оплаты</a:t>
            </a:r>
          </a:p>
          <a:p>
            <a:pPr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5257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Удобный процесс оформления заказа убедит клиента купить именно в вашем магазине и вернуться.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" y="51816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7.04.1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0" y="1600200"/>
            <a:ext cx="4070050" cy="25908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16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42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84748"/>
            <a:ext cx="5791200" cy="45259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Личный </a:t>
            </a:r>
            <a:r>
              <a:rPr lang="ru-RU" sz="2800" dirty="0" err="1" smtClean="0">
                <a:latin typeface="Calibri"/>
                <a:cs typeface="Calibri"/>
              </a:rPr>
              <a:t>профайл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заказов со статусами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Отмена и повтор заказов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Уведомление об изменении статуса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Адреса для доставки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Виртуальный счет </a:t>
            </a:r>
          </a:p>
          <a:p>
            <a:pPr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562601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Удобный интерфейс для работы убедит клиента  вернуться к вам. 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11137380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5400"/>
            <a:ext cx="3810000" cy="3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19.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2" y="2705775"/>
            <a:ext cx="8200478" cy="4076025"/>
          </a:xfrm>
          <a:prstGeom prst="rect">
            <a:avLst/>
          </a:prstGeom>
          <a:ln>
            <a:solidFill>
              <a:srgbClr val="F2F2F2"/>
            </a:solidFill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Пример личного кабинета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3716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2954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В личном кабинете в магазине </a:t>
            </a:r>
            <a:r>
              <a:rPr lang="en-US" sz="2400" b="0" dirty="0" err="1" smtClean="0">
                <a:latin typeface="Calibri"/>
                <a:cs typeface="Calibri"/>
              </a:rPr>
              <a:t>svyaznoy.ru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ru-RU" sz="2400" b="0" dirty="0" smtClean="0">
                <a:latin typeface="Calibri"/>
                <a:cs typeface="Calibri"/>
              </a:rPr>
              <a:t>есть «список желаний», который можно отправить другу.</a:t>
            </a:r>
            <a:r>
              <a:rPr lang="ru-RU" sz="2400" b="0" dirty="0" smtClean="0">
                <a:latin typeface="Calibri"/>
                <a:cs typeface="Calibri"/>
                <a:sym typeface="Wingdings"/>
              </a:rPr>
              <a:t> Мечты, ведь, должны сбываться </a:t>
            </a:r>
            <a:r>
              <a:rPr lang="ru-RU" sz="2400" b="0" dirty="0" smtClean="0">
                <a:latin typeface="Calibri"/>
                <a:cs typeface="Calibri"/>
              </a:rPr>
              <a:t> </a:t>
            </a: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0" name="Изображение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0" y="6477000"/>
            <a:ext cx="1066800" cy="278130"/>
          </a:xfrm>
          <a:prstGeom prst="rect">
            <a:avLst/>
          </a:prstGeom>
          <a:effectLst>
            <a:reflection blurRad="6350" stA="43000" endA="300" endPos="1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03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платежных систем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Квитанция сбербанка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Электронные деньги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Банковские карточки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95300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 «1С-Битрикс» уже встроены популярные платежные системы. Вам остается только выбрать и подключить нужные.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76800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1400" y="1371600"/>
            <a:ext cx="1397000" cy="1397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8" cstate="print"/>
          <a:srcRect t="29690" b="28514"/>
          <a:stretch/>
        </p:blipFill>
        <p:spPr>
          <a:xfrm>
            <a:off x="6629400" y="3124200"/>
            <a:ext cx="2311400" cy="46692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9" cstate="print"/>
          <a:srcRect l="11151" t="27337" r="4669" b="32598"/>
          <a:stretch/>
        </p:blipFill>
        <p:spPr>
          <a:xfrm>
            <a:off x="4648200" y="1447800"/>
            <a:ext cx="1879529" cy="89455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10" cstate="print"/>
          <a:srcRect l="12160" t="40468" r="11740" b="40678"/>
          <a:stretch/>
        </p:blipFill>
        <p:spPr>
          <a:xfrm>
            <a:off x="5105400" y="2514600"/>
            <a:ext cx="1930400" cy="478273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48200" y="3886200"/>
            <a:ext cx="1600200" cy="553194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3400" y="3310086"/>
            <a:ext cx="2154152" cy="31555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0400" y="3733800"/>
            <a:ext cx="1295400" cy="71247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200" y="5029200"/>
            <a:ext cx="761518" cy="77120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1400" y="4953000"/>
            <a:ext cx="544551" cy="10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logo-sp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1371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службы доставки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15148" y="3668712"/>
            <a:ext cx="84201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 smtClean="0">
                <a:latin typeface="Calibri"/>
                <a:cs typeface="Calibri"/>
              </a:rPr>
              <a:t>В продукте реализованы </a:t>
            </a:r>
            <a:r>
              <a:rPr lang="ru-RU" sz="2000" dirty="0" smtClean="0">
                <a:latin typeface="Calibri"/>
                <a:cs typeface="Calibri"/>
              </a:rPr>
              <a:t>автоматические обработчики служб доставки</a:t>
            </a:r>
            <a:r>
              <a:rPr lang="ru-RU" sz="2000" b="0" dirty="0" smtClean="0">
                <a:latin typeface="Calibri"/>
                <a:cs typeface="Calibri"/>
              </a:rPr>
              <a:t> с поддержкой ряда действующих в России служб. </a:t>
            </a:r>
          </a:p>
          <a:p>
            <a:pPr eaLnBrk="1" hangingPunct="1">
              <a:defRPr/>
            </a:pPr>
            <a:endParaRPr lang="ru-RU" sz="14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2000" dirty="0" smtClean="0">
                <a:latin typeface="Calibri"/>
                <a:cs typeface="Calibri"/>
              </a:rPr>
              <a:t>Стоимость доставки рассчитывается автоматически</a:t>
            </a:r>
            <a:r>
              <a:rPr lang="ru-RU" sz="2000" b="0" dirty="0" smtClean="0">
                <a:latin typeface="Calibri"/>
                <a:cs typeface="Calibri"/>
              </a:rPr>
              <a:t> по установленному этими службами тарифному плану. </a:t>
            </a:r>
          </a:p>
        </p:txBody>
      </p:sp>
      <p:pic>
        <p:nvPicPr>
          <p:cNvPr id="12" name="Picture 4" descr="ups_pri_3pro_m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70432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OGO-R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141835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45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a566.phobos.apple.com/us/r1000/102/Purple/v4/02/13/31/021331e7-463a-b48b-9142-258ce576d06f/mzl.lkhjevi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62200"/>
            <a:ext cx="849086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azbyka.kz/images/publikaciya/logo-kazpost-kz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2133600" cy="4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1524000"/>
            <a:ext cx="2743201" cy="914400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1752600"/>
            <a:ext cx="2147052" cy="473589"/>
          </a:xfrm>
          <a:prstGeom prst="rect">
            <a:avLst/>
          </a:prstGeom>
        </p:spPr>
      </p:pic>
      <p:sp>
        <p:nvSpPr>
          <p:cNvPr id="21" name="Параллелограмм 20"/>
          <p:cNvSpPr/>
          <p:nvPr/>
        </p:nvSpPr>
        <p:spPr>
          <a:xfrm>
            <a:off x="448856" y="5797347"/>
            <a:ext cx="4109372" cy="587020"/>
          </a:xfrm>
          <a:prstGeom prst="parallelogram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Изображение 21" descr="Снимок экрана 2013-10-28 в 14.23.01.pn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84" l="272" r="100000">
                        <a14:foregroundMark x1="35054" y1="16279" x2="35054" y2="16279"/>
                        <a14:foregroundMark x1="55299" y1="16279" x2="55299" y2="16279"/>
                        <a14:foregroundMark x1="63179" y1="11986" x2="63179" y2="11986"/>
                        <a14:foregroundMark x1="79891" y1="84615" x2="79891" y2="84615"/>
                        <a14:foregroundMark x1="32745" y1="83184" x2="32745" y2="8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2" y="5286543"/>
            <a:ext cx="1485466" cy="1128228"/>
          </a:xfrm>
          <a:prstGeom prst="rect">
            <a:avLst/>
          </a:prstGeom>
        </p:spPr>
      </p:pic>
      <p:sp>
        <p:nvSpPr>
          <p:cNvPr id="23" name="Параллелограмм 22"/>
          <p:cNvSpPr/>
          <p:nvPr/>
        </p:nvSpPr>
        <p:spPr>
          <a:xfrm>
            <a:off x="5099229" y="5885217"/>
            <a:ext cx="3871048" cy="542407"/>
          </a:xfrm>
          <a:prstGeom prst="parallelogram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313673" y="6012135"/>
            <a:ext cx="1936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Самовывоз</a:t>
            </a:r>
            <a:endParaRPr lang="ru-RU" sz="1600" dirty="0"/>
          </a:p>
        </p:txBody>
      </p:sp>
      <p:pic>
        <p:nvPicPr>
          <p:cNvPr id="25" name="Изображение 24" descr="Снимок экрана 2013-10-28 в 14.22.53.pn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841" l="0" r="99739">
                        <a14:foregroundMark x1="36945" y1="35453" x2="36945" y2="35453"/>
                        <a14:foregroundMark x1="59008" y1="11288" x2="59008" y2="11288"/>
                        <a14:foregroundMark x1="64099" y1="10970" x2="64099" y2="10970"/>
                        <a14:foregroundMark x1="73499" y1="12242" x2="73499" y2="12242"/>
                        <a14:foregroundMark x1="81332" y1="13672" x2="81332" y2="13672"/>
                        <a14:foregroundMark x1="91775" y1="15580" x2="91775" y2="15580"/>
                        <a14:foregroundMark x1="85509" y1="13514" x2="85509" y2="13514"/>
                        <a14:foregroundMark x1="77285" y1="13831" x2="77285" y2="13831"/>
                        <a14:foregroundMark x1="77546" y1="10493" x2="77546" y2="10493"/>
                        <a14:foregroundMark x1="27285" y1="37361" x2="27285" y2="37361"/>
                        <a14:foregroundMark x1="16710" y1="41812" x2="16710" y2="41812"/>
                        <a14:foregroundMark x1="19321" y1="40382" x2="19321" y2="40382"/>
                        <a14:foregroundMark x1="23629" y1="40382" x2="23629" y2="40382"/>
                        <a14:foregroundMark x1="54178" y1="7472" x2="54178" y2="7472"/>
                        <a14:foregroundMark x1="61619" y1="7154" x2="61619" y2="7154"/>
                        <a14:foregroundMark x1="70757" y1="7949" x2="70757" y2="7949"/>
                        <a14:foregroundMark x1="75326" y1="8585" x2="75326" y2="8585"/>
                        <a14:foregroundMark x1="68016" y1="11924" x2="68016" y2="11924"/>
                        <a14:foregroundMark x1="56266" y1="14149" x2="56266" y2="14149"/>
                        <a14:foregroundMark x1="50914" y1="13514" x2="50914" y2="13514"/>
                        <a14:foregroundMark x1="87598" y1="13196" x2="87598" y2="13196"/>
                        <a14:foregroundMark x1="63446" y1="77742" x2="63446" y2="7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36" y="5227048"/>
            <a:ext cx="1470164" cy="120722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33600" y="5943600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Курьерская доставка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53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Самовывоз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1000" y="1447800"/>
            <a:ext cx="4572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«Самовывоз</a:t>
            </a:r>
            <a:r>
              <a:rPr lang="ru-RU" sz="2400" b="0" dirty="0">
                <a:latin typeface="Calibri"/>
                <a:cs typeface="Calibri"/>
              </a:rPr>
              <a:t>» поддерживает </a:t>
            </a:r>
            <a:r>
              <a:rPr lang="ru-RU" sz="2400" b="0" dirty="0" smtClean="0">
                <a:latin typeface="Calibri"/>
                <a:cs typeface="Calibri"/>
              </a:rPr>
              <a:t>зависимость </a:t>
            </a:r>
            <a:r>
              <a:rPr lang="ru-RU" sz="2400" b="0" dirty="0">
                <a:latin typeface="Calibri"/>
                <a:cs typeface="Calibri"/>
              </a:rPr>
              <a:t>оплаты от </a:t>
            </a:r>
            <a:r>
              <a:rPr lang="ru-RU" sz="2400" b="0" dirty="0" smtClean="0">
                <a:latin typeface="Calibri"/>
                <a:cs typeface="Calibri"/>
              </a:rPr>
              <a:t>доставки и доставки от оплаты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Отображает </a:t>
            </a:r>
            <a:r>
              <a:rPr lang="ru-RU" sz="2400" b="0" dirty="0">
                <a:latin typeface="Calibri"/>
                <a:cs typeface="Calibri"/>
              </a:rPr>
              <a:t>на карте все точки </a:t>
            </a:r>
            <a:r>
              <a:rPr lang="ru-RU" sz="2400" b="0" dirty="0" smtClean="0">
                <a:latin typeface="Calibri"/>
                <a:cs typeface="Calibri"/>
              </a:rPr>
              <a:t>самовывоза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Возможность </a:t>
            </a:r>
            <a:r>
              <a:rPr lang="ru-RU" sz="2400" b="0" dirty="0">
                <a:latin typeface="Calibri"/>
                <a:cs typeface="Calibri"/>
              </a:rPr>
              <a:t>выбрать конкретную точку самовывоза, если точек много, они будут </a:t>
            </a:r>
            <a:r>
              <a:rPr lang="ru-RU" sz="2400" b="0" dirty="0" smtClean="0">
                <a:latin typeface="Calibri"/>
                <a:cs typeface="Calibri"/>
              </a:rPr>
              <a:t>«</a:t>
            </a:r>
            <a:r>
              <a:rPr lang="ru-RU" sz="2400" b="0" dirty="0" err="1" smtClean="0">
                <a:latin typeface="Calibri"/>
                <a:cs typeface="Calibri"/>
              </a:rPr>
              <a:t>скролироваться</a:t>
            </a:r>
            <a:r>
              <a:rPr lang="ru-RU" sz="2400" b="0" dirty="0" smtClean="0">
                <a:latin typeface="Calibri"/>
                <a:cs typeface="Calibri"/>
              </a:rPr>
              <a:t>»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Менеджер </a:t>
            </a:r>
            <a:r>
              <a:rPr lang="ru-RU" sz="2400" b="0" dirty="0">
                <a:latin typeface="Calibri"/>
                <a:cs typeface="Calibri"/>
              </a:rPr>
              <a:t>магазина </a:t>
            </a:r>
            <a:r>
              <a:rPr lang="ru-RU" sz="2400" b="0" dirty="0" smtClean="0">
                <a:latin typeface="Calibri"/>
                <a:cs typeface="Calibri"/>
              </a:rPr>
              <a:t>видит, </a:t>
            </a:r>
            <a:r>
              <a:rPr lang="ru-RU" sz="2400" b="0" dirty="0">
                <a:latin typeface="Calibri"/>
                <a:cs typeface="Calibri"/>
              </a:rPr>
              <a:t>где клиент хочет забрать свой </a:t>
            </a:r>
            <a:r>
              <a:rPr lang="ru-RU" sz="2400" b="0" dirty="0" smtClean="0">
                <a:latin typeface="Calibri"/>
                <a:cs typeface="Calibri"/>
              </a:rPr>
              <a:t>заказ</a:t>
            </a:r>
          </a:p>
        </p:txBody>
      </p:sp>
      <p:pic>
        <p:nvPicPr>
          <p:cNvPr id="18" name="Изображение 17" descr="Снимок экрана 2013-03-18 в 19.44.5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1" t="10422" r="24814" b="9600"/>
          <a:stretch/>
        </p:blipFill>
        <p:spPr>
          <a:xfrm>
            <a:off x="304800" y="1447800"/>
            <a:ext cx="3733800" cy="29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3085810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711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0"/>
            <a:ext cx="4644243" cy="685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1676400"/>
            <a:ext cx="4191000" cy="3877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Отзывы о товарах 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Отзывы о магазине и пожелания (работа с возражениями)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en-US" sz="2400" b="0" dirty="0">
                <a:latin typeface="Calibri"/>
                <a:cs typeface="Calibri"/>
              </a:rPr>
              <a:t>Email-</a:t>
            </a:r>
            <a:r>
              <a:rPr lang="en-US" sz="2400" b="0" dirty="0" err="1">
                <a:latin typeface="Calibri"/>
                <a:cs typeface="Calibri"/>
              </a:rPr>
              <a:t>рассылки</a:t>
            </a:r>
            <a:endParaRPr lang="ru-RU" sz="2400" b="0" dirty="0">
              <a:latin typeface="Calibri"/>
              <a:cs typeface="Calibri"/>
            </a:endParaRP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Анкетирование (опросы)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Онлайн-консультации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Заказ обратного звонка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Форумы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221233"/>
            <a:ext cx="434340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Коммуникации с покупателем</a:t>
            </a:r>
            <a:endParaRPr lang="en-US" sz="24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5379170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750" r="15000" b="169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flipH="1">
            <a:off x="0" y="1524000"/>
            <a:ext cx="6629400" cy="1447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164220" y="1779896"/>
            <a:ext cx="8839200" cy="1295400"/>
          </a:xfrm>
        </p:spPr>
        <p:txBody>
          <a:bodyPr/>
          <a:lstStyle/>
          <a:p>
            <a:pPr marL="0" indent="0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Работа с заказами</a:t>
            </a:r>
          </a:p>
        </p:txBody>
      </p:sp>
    </p:spTree>
    <p:extLst>
      <p:ext uri="{BB962C8B-B14F-4D97-AF65-F5344CB8AC3E}">
        <p14:creationId xmlns:p14="http://schemas.microsoft.com/office/powerpoint/2010/main" val="9373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4572000" y="1850575"/>
            <a:ext cx="4184204" cy="3429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457201" y="1850575"/>
            <a:ext cx="3962399" cy="3429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73" name="Прямоугольник 16"/>
          <p:cNvSpPr>
            <a:spLocks noChangeArrowheads="1"/>
          </p:cNvSpPr>
          <p:nvPr/>
        </p:nvSpPr>
        <p:spPr bwMode="auto">
          <a:xfrm>
            <a:off x="5945450" y="2017263"/>
            <a:ext cx="1701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Шаблоны</a:t>
            </a:r>
          </a:p>
        </p:txBody>
      </p:sp>
      <p:sp>
        <p:nvSpPr>
          <p:cNvPr id="7174" name="Прямоугольник 17"/>
          <p:cNvSpPr>
            <a:spLocks noChangeArrowheads="1"/>
          </p:cNvSpPr>
          <p:nvPr/>
        </p:nvSpPr>
        <p:spPr bwMode="auto">
          <a:xfrm>
            <a:off x="1496250" y="2002975"/>
            <a:ext cx="1516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Мастера</a:t>
            </a:r>
          </a:p>
        </p:txBody>
      </p:sp>
      <p:pic>
        <p:nvPicPr>
          <p:cNvPr id="20" name="Picture 6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660075"/>
            <a:ext cx="3581400" cy="23844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83824"/>
            <a:ext cx="3852836" cy="23844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876"/>
            <a:ext cx="8510587" cy="914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Платформа «1С-Битрикс»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" descr="01_autoris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 b="15625"/>
          <a:stretch/>
        </p:blipFill>
        <p:spPr>
          <a:xfrm>
            <a:off x="-1" y="-3410"/>
            <a:ext cx="9144001" cy="68614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0" y="1981200"/>
            <a:ext cx="9144000" cy="2667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1146" y="2590800"/>
            <a:ext cx="6528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dirty="0" smtClean="0">
                <a:solidFill>
                  <a:srgbClr val="000000"/>
                </a:solidFill>
                <a:latin typeface="Calibri"/>
                <a:cs typeface="Calibri"/>
              </a:rPr>
              <a:t>В административной части - вся информация о действиях ваших клиентов на сайте. </a:t>
            </a:r>
            <a:endParaRPr lang="ru-RU" sz="32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805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04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/>
          <a:srcRect t="2" b="687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3838231" y="685801"/>
            <a:ext cx="4924769" cy="1143000"/>
          </a:xfrm>
          <a:prstGeom prst="wedgeRoundRectCallout">
            <a:avLst>
              <a:gd name="adj1" fmla="val -13761"/>
              <a:gd name="adj2" fmla="val 7625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572931" y="767645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Заказы клиента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9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/>
          <a:srcRect l="-1" t="31461" r="-1542" b="37310"/>
          <a:stretch/>
        </p:blipFill>
        <p:spPr>
          <a:xfrm>
            <a:off x="-5647" y="1"/>
            <a:ext cx="92907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62958" r="-1513" b="5794"/>
          <a:stretch/>
        </p:blipFill>
        <p:spPr>
          <a:xfrm>
            <a:off x="2821" y="0"/>
            <a:ext cx="928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32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2"/>
          <a:stretch/>
        </p:blipFill>
        <p:spPr bwMode="auto">
          <a:xfrm>
            <a:off x="0" y="-3497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13761"/>
              <a:gd name="adj2" fmla="val 7625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Профиль клиента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4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6" b="-50866"/>
          <a:stretch/>
        </p:blipFill>
        <p:spPr bwMode="auto">
          <a:xfrm>
            <a:off x="-11373" y="4"/>
            <a:ext cx="9144000" cy="1350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 bwMode="auto">
          <a:xfrm>
            <a:off x="2971800" y="609600"/>
            <a:ext cx="5867400" cy="1371600"/>
          </a:xfrm>
          <a:prstGeom prst="wedgeRoundRectCallout">
            <a:avLst>
              <a:gd name="adj1" fmla="val -1546"/>
              <a:gd name="adj2" fmla="val 94588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71800" y="838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Последние заказы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00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я\Desktop\IMG_02112012_12405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8662" r="3549" b="962"/>
          <a:stretch/>
        </p:blipFill>
        <p:spPr bwMode="auto">
          <a:xfrm>
            <a:off x="6" y="421192"/>
            <a:ext cx="9143999" cy="594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838200"/>
            <a:ext cx="5867400" cy="1371600"/>
          </a:xfrm>
          <a:prstGeom prst="wedgeRoundRectCallout">
            <a:avLst>
              <a:gd name="adj1" fmla="val -4761"/>
              <a:gd name="adj2" fmla="val 72585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057400" y="10668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Какие товары просматривал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4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" y="443553"/>
            <a:ext cx="9141729" cy="59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39476"/>
              <a:gd name="adj2" fmla="val 81753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«Брошенные корзины»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2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316776"/>
          </a:xfrm>
        </p:spPr>
        <p:txBody>
          <a:bodyPr/>
          <a:lstStyle/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Список заказов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Управление статусами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Уведомления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Автоматическая смена статуса 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1234" y="5742482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Управлять заказами – понятно и удобно</a:t>
            </a:r>
            <a:endParaRPr lang="ru-RU" sz="2200" b="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6405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ведение заказа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1"/>
          <a:stretch/>
        </p:blipFill>
        <p:spPr>
          <a:xfrm>
            <a:off x="4572000" y="1295400"/>
            <a:ext cx="4408642" cy="4114800"/>
          </a:xfrm>
          <a:prstGeom prst="foldedCorner">
            <a:avLst/>
          </a:prstGeom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Обработка заказов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" t="-2189" r="9383"/>
          <a:stretch/>
        </p:blipFill>
        <p:spPr bwMode="auto">
          <a:xfrm>
            <a:off x="-179154" y="-150122"/>
            <a:ext cx="9323155" cy="700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3"/>
            <a:ext cx="9140044" cy="2252351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Аналитика и отчеты </a:t>
            </a:r>
          </a:p>
        </p:txBody>
      </p:sp>
    </p:spTree>
    <p:extLst>
      <p:ext uri="{BB962C8B-B14F-4D97-AF65-F5344CB8AC3E}">
        <p14:creationId xmlns:p14="http://schemas.microsoft.com/office/powerpoint/2010/main" val="31886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7" y="2286001"/>
            <a:ext cx="9140044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412" y="1478508"/>
            <a:ext cx="4369193" cy="370309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отчет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количество и соотношение оплаченных, отмененных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количества заказов;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продаваемые товары;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прибыльные товары.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230" y="5276672"/>
            <a:ext cx="3637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solidFill>
                  <a:srgbClr val="000000"/>
                </a:solidFill>
                <a:latin typeface="Calibri"/>
                <a:cs typeface="Calibri"/>
              </a:rPr>
              <a:t>Следите за эффективностью работы магазина</a:t>
            </a:r>
            <a:endParaRPr lang="ru-RU" sz="2200" b="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098" name="Picture 2" descr="http://www.1c-bitrix.ru/images/solutions/shop/graphik_order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3805" r="3886"/>
          <a:stretch/>
        </p:blipFill>
        <p:spPr bwMode="auto">
          <a:xfrm>
            <a:off x="4953000" y="1371600"/>
            <a:ext cx="4010912" cy="495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5175326"/>
            <a:ext cx="1197494" cy="1066799"/>
          </a:xfrm>
          <a:prstGeom prst="rect">
            <a:avLst/>
          </a:prstGeom>
        </p:spPr>
      </p:pic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Статистика по заказам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4" descr="Снимок экрана 2012-10-15 в 18.04.4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37" y="1642869"/>
            <a:ext cx="3839154" cy="3634291"/>
          </a:xfrm>
          <a:prstGeom prst="roundRect">
            <a:avLst>
              <a:gd name="adj" fmla="val 25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44656" y="1473306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 smtClean="0">
                <a:solidFill>
                  <a:srgbClr val="000000"/>
                </a:solidFill>
                <a:latin typeface="Calibri"/>
                <a:cs typeface="Calibri"/>
              </a:rPr>
              <a:t>Отчеты по продажам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 smtClean="0">
                <a:solidFill>
                  <a:srgbClr val="000000"/>
                </a:solidFill>
                <a:latin typeface="Calibri"/>
                <a:cs typeface="Calibri"/>
              </a:rPr>
              <a:t>Лучшие 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клиенты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Новые клиенты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Доходность по товарам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Самые просматриваемые товары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Остатки товара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Самые ожидаемые товары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Брошенные корзины</a:t>
            </a:r>
          </a:p>
        </p:txBody>
      </p:sp>
      <p:pic>
        <p:nvPicPr>
          <p:cNvPr id="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60000"/>
            </a:pPr>
            <a:r>
              <a:rPr lang="ru-RU" sz="3200" dirty="0">
                <a:solidFill>
                  <a:srgbClr val="000000"/>
                </a:solidFill>
                <a:latin typeface="Calibri"/>
                <a:cs typeface="Calibri"/>
              </a:rPr>
              <a:t>Конструктор отчетов</a:t>
            </a:r>
          </a:p>
        </p:txBody>
      </p:sp>
    </p:spTree>
    <p:extLst>
      <p:ext uri="{BB962C8B-B14F-4D97-AF65-F5344CB8AC3E}">
        <p14:creationId xmlns:p14="http://schemas.microsoft.com/office/powerpoint/2010/main" val="39541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0" y="2743200"/>
            <a:ext cx="87630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Настройка интернет-магазина</a:t>
            </a:r>
          </a:p>
        </p:txBody>
      </p:sp>
    </p:spTree>
    <p:extLst>
      <p:ext uri="{BB962C8B-B14F-4D97-AF65-F5344CB8AC3E}">
        <p14:creationId xmlns:p14="http://schemas.microsoft.com/office/powerpoint/2010/main" val="41434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64" y="1860835"/>
            <a:ext cx="4923836" cy="4953000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371605"/>
            <a:ext cx="3839164" cy="3679687"/>
          </a:xfrm>
        </p:spPr>
        <p:txBody>
          <a:bodyPr/>
          <a:lstStyle/>
          <a:p>
            <a:pPr marL="0" indent="0">
              <a:lnSpc>
                <a:spcPct val="90000"/>
              </a:lnSpc>
              <a:buSzPct val="60000"/>
              <a:buNone/>
            </a:pPr>
            <a:r>
              <a:rPr lang="ru-RU" sz="2400" dirty="0" smtClean="0">
                <a:latin typeface="Calibri"/>
                <a:cs typeface="Calibri"/>
              </a:rPr>
              <a:t>Пошаговая установка с помощью «мастера»:</a:t>
            </a:r>
          </a:p>
          <a:p>
            <a:pPr marL="0" indent="0">
              <a:lnSpc>
                <a:spcPct val="90000"/>
              </a:lnSpc>
              <a:buSzPct val="60000"/>
              <a:buNone/>
            </a:pP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Выбор шаблона дизайна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Информация о магазине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Выбор типов плательщиков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Настройка способов оплаты и доставки 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7494" y="5528917"/>
            <a:ext cx="294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>
                <a:solidFill>
                  <a:srgbClr val="000000"/>
                </a:solidFill>
                <a:latin typeface="Calibri"/>
                <a:cs typeface="Calibri"/>
              </a:rPr>
              <a:t>Мастер установки позволяет создать интернет-магазин за 4 часа!</a:t>
            </a:r>
            <a:endParaRPr lang="ru-RU" sz="1800" b="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" y="5528917"/>
            <a:ext cx="1197494" cy="1066799"/>
          </a:xfrm>
          <a:prstGeom prst="rect">
            <a:avLst/>
          </a:prstGeom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Настройка интернет-магазина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3535678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4110" r="-181" b="2922"/>
          <a:stretch/>
        </p:blipFill>
        <p:spPr>
          <a:xfrm rot="5400000">
            <a:off x="1143004" y="-1142997"/>
            <a:ext cx="6858001" cy="9144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3"/>
            <a:ext cx="9140044" cy="25433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Мобильное 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4910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371600"/>
            <a:ext cx="4830756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Полностью готовый адаптивный интернет-магазин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Поддержка разрешений телефонов от 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iPhone </a:t>
            </a: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4 и выше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Поддержка различных разрешений </a:t>
            </a:r>
            <a:r>
              <a:rPr lang="ru-RU" sz="1600" b="0" dirty="0">
                <a:latin typeface="+mn-lt"/>
              </a:rPr>
              <a:t>планшетов</a:t>
            </a:r>
            <a:endParaRPr lang="ru-RU" sz="1600" b="0" dirty="0" smtClean="0">
              <a:solidFill>
                <a:srgbClr val="FF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Адаптивная структура навигации в зависимости от разрешения с появлением меню на мобильных телефонах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Изменение поведения магазина в зависимости от типа устройства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Адаптивный каталог, детальная страница с поддержкой торговых предложений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Адаптивная корзина и процедура оформления заказа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+mn-lt"/>
              </a:rPr>
              <a:t>Готов для работы на телефонах, планшетах, терминалах самообслуживания</a:t>
            </a:r>
            <a:endParaRPr lang="ru-RU" sz="1600" b="0" dirty="0">
              <a:latin typeface="+mn-lt"/>
            </a:endParaRPr>
          </a:p>
        </p:txBody>
      </p:sp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Адаптивный интернет-магазин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702" y="1532402"/>
            <a:ext cx="3220055" cy="33443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7696200" y="3200400"/>
            <a:ext cx="1166041" cy="2276315"/>
            <a:chOff x="1370544" y="1311120"/>
            <a:chExt cx="1764801" cy="3445200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0544" y="1311120"/>
              <a:ext cx="1764801" cy="3445200"/>
            </a:xfrm>
            <a:prstGeom prst="rect">
              <a:avLst/>
            </a:prstGeom>
          </p:spPr>
        </p:pic>
        <p:pic>
          <p:nvPicPr>
            <p:cNvPr id="15" name="Изображение 14" descr="фото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883" y="1924152"/>
              <a:ext cx="1488012" cy="2232018"/>
            </a:xfrm>
            <a:prstGeom prst="rect">
              <a:avLst/>
            </a:prstGeom>
          </p:spPr>
        </p:pic>
      </p:grpSp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1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Мобильные приложения для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интернет-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магазина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1214933"/>
            <a:ext cx="2590800" cy="4829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524000"/>
            <a:ext cx="525780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/>
                <a:cs typeface="Calibri"/>
              </a:rPr>
              <a:t>Владельцы интернет-магазинов могут:</a:t>
            </a:r>
          </a:p>
          <a:p>
            <a:endParaRPr lang="ru-RU" sz="70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быстро выпустить мобильное приложение (для </a:t>
            </a:r>
            <a:r>
              <a:rPr lang="en-US" sz="1800" b="0" dirty="0" err="1" smtClean="0">
                <a:latin typeface="Calibri"/>
                <a:cs typeface="Calibri"/>
              </a:rPr>
              <a:t>iOS</a:t>
            </a: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и </a:t>
            </a:r>
            <a:r>
              <a:rPr lang="en-US" sz="1800" b="0" dirty="0" smtClean="0">
                <a:latin typeface="Calibri"/>
                <a:cs typeface="Calibri"/>
              </a:rPr>
              <a:t>Android)</a:t>
            </a:r>
            <a:r>
              <a:rPr lang="ru-RU" sz="1800" b="0" dirty="0" smtClean="0">
                <a:latin typeface="Calibri"/>
                <a:cs typeface="Calibri"/>
              </a:rPr>
              <a:t> </a:t>
            </a:r>
            <a:r>
              <a:rPr lang="ru-RU" sz="1800" b="0" dirty="0">
                <a:latin typeface="Calibri"/>
                <a:cs typeface="Calibri"/>
              </a:rPr>
              <a:t>для своего </a:t>
            </a:r>
            <a:r>
              <a:rPr lang="ru-RU" sz="1800" b="0" dirty="0" smtClean="0">
                <a:latin typeface="Calibri"/>
                <a:cs typeface="Calibri"/>
              </a:rPr>
              <a:t>интернет-</a:t>
            </a:r>
            <a:r>
              <a:rPr lang="ru-RU" sz="1800" b="0" dirty="0">
                <a:latin typeface="Calibri"/>
                <a:cs typeface="Calibri"/>
              </a:rPr>
              <a:t>магазина и </a:t>
            </a:r>
            <a:r>
              <a:rPr lang="ru-RU" sz="1800" b="0" dirty="0" smtClean="0">
                <a:latin typeface="Calibri"/>
                <a:cs typeface="Calibri"/>
              </a:rPr>
              <a:t>начать мобильную </a:t>
            </a:r>
            <a:r>
              <a:rPr lang="ru-RU" sz="1800" b="0" dirty="0" err="1">
                <a:latin typeface="Calibri"/>
                <a:cs typeface="Calibri"/>
              </a:rPr>
              <a:t>интернет-</a:t>
            </a:r>
            <a:r>
              <a:rPr lang="ru-RU" sz="1800" b="0" dirty="0" err="1" smtClean="0">
                <a:latin typeface="Calibri"/>
                <a:cs typeface="Calibri"/>
              </a:rPr>
              <a:t>торговлю</a:t>
            </a:r>
            <a:endParaRPr lang="ru-RU" sz="18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повысить </a:t>
            </a:r>
            <a:r>
              <a:rPr lang="ru-RU" sz="1800" b="0" dirty="0">
                <a:latin typeface="Calibri"/>
                <a:cs typeface="Calibri"/>
              </a:rPr>
              <a:t>качество обслуживания клиентов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удерживать </a:t>
            </a:r>
            <a:r>
              <a:rPr lang="ru-RU" sz="1800" b="0" dirty="0">
                <a:latin typeface="Calibri"/>
                <a:cs typeface="Calibri"/>
              </a:rPr>
              <a:t>клиентов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наладить регулярные продажи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отправлять </a:t>
            </a:r>
            <a:r>
              <a:rPr lang="en-US" sz="1800" b="0" dirty="0">
                <a:latin typeface="Calibri"/>
                <a:cs typeface="Calibri"/>
              </a:rPr>
              <a:t>push-</a:t>
            </a:r>
            <a:r>
              <a:rPr lang="ru-RU" sz="1800" b="0" dirty="0">
                <a:latin typeface="Calibri"/>
                <a:cs typeface="Calibri"/>
              </a:rPr>
              <a:t>уведомления клиенту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задействовать новые способы </a:t>
            </a:r>
            <a:r>
              <a:rPr lang="ru-RU" sz="1800" b="0" dirty="0" smtClean="0">
                <a:latin typeface="Calibri"/>
                <a:cs typeface="Calibri"/>
              </a:rPr>
              <a:t>маркетинга</a:t>
            </a:r>
            <a:endParaRPr lang="ru-RU" sz="1600" b="0" dirty="0" smtClean="0">
              <a:latin typeface="Calibri"/>
              <a:cs typeface="Calibri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3322" y="5042294"/>
            <a:ext cx="1475078" cy="1106309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" y="5257800"/>
            <a:ext cx="533400" cy="51407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7400" y="5257800"/>
            <a:ext cx="933301" cy="6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29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192607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Мобильное приложение для администрирования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интернет-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магазина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52800" y="556260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800" dirty="0" smtClean="0">
                <a:latin typeface="Calibri"/>
                <a:cs typeface="Calibri"/>
              </a:rPr>
              <a:t>Бесплатно</a:t>
            </a:r>
            <a:endParaRPr lang="ru-RU" sz="18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работает </a:t>
            </a:r>
            <a:r>
              <a:rPr lang="ru-RU" sz="1800" b="0" dirty="0">
                <a:latin typeface="Calibri"/>
                <a:cs typeface="Calibri"/>
              </a:rPr>
              <a:t>с любым магазином на </a:t>
            </a:r>
            <a:r>
              <a:rPr lang="ru-RU" sz="1800" b="0" dirty="0" smtClean="0">
                <a:latin typeface="Calibri"/>
                <a:cs typeface="Calibri"/>
              </a:rPr>
              <a:t>«1С-Битрикс: Управление сайтом»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5867400"/>
            <a:ext cx="744480" cy="588013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715000"/>
            <a:ext cx="1026351" cy="7697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81000" y="1447800"/>
            <a:ext cx="5029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/>
                <a:cs typeface="Calibri"/>
              </a:rPr>
              <a:t>Установите приложение, подключите свой интернет-магазин </a:t>
            </a:r>
            <a:r>
              <a:rPr lang="ru-RU" sz="1800" b="0" dirty="0" smtClean="0">
                <a:latin typeface="Calibri"/>
                <a:cs typeface="Calibri"/>
              </a:rPr>
              <a:t>и </a:t>
            </a:r>
            <a:r>
              <a:rPr lang="ru-RU" sz="1800" b="0" dirty="0">
                <a:latin typeface="Calibri"/>
                <a:cs typeface="Calibri"/>
              </a:rPr>
              <a:t>управляйте </a:t>
            </a:r>
            <a:r>
              <a:rPr lang="ru-RU" sz="1800" b="0" dirty="0" smtClean="0">
                <a:latin typeface="Calibri"/>
                <a:cs typeface="Calibri"/>
              </a:rPr>
              <a:t>заказами. В </a:t>
            </a:r>
            <a:r>
              <a:rPr lang="ru-RU" sz="1800" b="0" dirty="0">
                <a:latin typeface="Calibri"/>
                <a:cs typeface="Calibri"/>
              </a:rPr>
              <a:t>приложении доступны:</a:t>
            </a:r>
          </a:p>
          <a:p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просмотр </a:t>
            </a:r>
            <a:r>
              <a:rPr lang="ru-RU" sz="1800" b="0" dirty="0">
                <a:latin typeface="Calibri"/>
                <a:cs typeface="Calibri"/>
              </a:rPr>
              <a:t>списка заказов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детальный </a:t>
            </a:r>
            <a:r>
              <a:rPr lang="ru-RU" sz="1800" b="0" dirty="0">
                <a:latin typeface="Calibri"/>
                <a:cs typeface="Calibri"/>
              </a:rPr>
              <a:t>просмотр заказа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смена </a:t>
            </a:r>
            <a:r>
              <a:rPr lang="ru-RU" sz="1800" b="0" dirty="0">
                <a:latin typeface="Calibri"/>
                <a:cs typeface="Calibri"/>
              </a:rPr>
              <a:t>статусов: разрешение доставки, установка оплаты (и любые другие действия с заказом)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фильтр </a:t>
            </a:r>
            <a:r>
              <a:rPr lang="ru-RU" sz="1800" b="0" dirty="0">
                <a:latin typeface="Calibri"/>
                <a:cs typeface="Calibri"/>
              </a:rPr>
              <a:t>заказов по статусу оплаты или отгрузки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настраиваемый </a:t>
            </a:r>
            <a:r>
              <a:rPr lang="ru-RU" sz="1800" b="0" dirty="0">
                <a:latin typeface="Calibri"/>
                <a:cs typeface="Calibri"/>
              </a:rPr>
              <a:t>пользовательский фильтр заказов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самые </a:t>
            </a:r>
            <a:r>
              <a:rPr lang="ru-RU" sz="1800" b="0" dirty="0">
                <a:latin typeface="Calibri"/>
                <a:cs typeface="Calibri"/>
              </a:rPr>
              <a:t>необходимые отчеты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20214" y="1468913"/>
            <a:ext cx="2188690" cy="4272704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4343400"/>
            <a:ext cx="1333538" cy="12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17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598162" y="1656457"/>
            <a:ext cx="1791276" cy="3944243"/>
            <a:chOff x="2603619" y="1284970"/>
            <a:chExt cx="1585541" cy="3653241"/>
          </a:xfrm>
        </p:grpSpPr>
        <p:pic>
          <p:nvPicPr>
            <p:cNvPr id="14" name="Изображение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3971" y="1284970"/>
              <a:ext cx="1585189" cy="3094563"/>
            </a:xfrm>
            <a:prstGeom prst="rect">
              <a:avLst/>
            </a:prstGeom>
          </p:spPr>
        </p:pic>
        <p:pic>
          <p:nvPicPr>
            <p:cNvPr id="16" name="Изображение 28"/>
            <p:cNvPicPr>
              <a:picLocks noChangeAspect="1"/>
            </p:cNvPicPr>
            <p:nvPr/>
          </p:nvPicPr>
          <p:blipFill rotWithShape="1">
            <a:blip r:embed="rId5"/>
            <a:srcRect t="42110"/>
            <a:stretch/>
          </p:blipFill>
          <p:spPr>
            <a:xfrm>
              <a:off x="2603619" y="3146747"/>
              <a:ext cx="1585189" cy="179146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9180" y="1825679"/>
              <a:ext cx="1347433" cy="2603091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4773457" y="1656457"/>
            <a:ext cx="1779749" cy="3944243"/>
            <a:chOff x="546746" y="1027210"/>
            <a:chExt cx="1585541" cy="4100121"/>
          </a:xfrm>
        </p:grpSpPr>
        <p:pic>
          <p:nvPicPr>
            <p:cNvPr id="19" name="Изображение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098" y="1027210"/>
              <a:ext cx="1585189" cy="3094563"/>
            </a:xfrm>
            <a:prstGeom prst="rect">
              <a:avLst/>
            </a:prstGeom>
          </p:spPr>
        </p:pic>
        <p:pic>
          <p:nvPicPr>
            <p:cNvPr id="20" name="Изображение 20"/>
            <p:cNvPicPr>
              <a:picLocks noChangeAspect="1"/>
            </p:cNvPicPr>
            <p:nvPr/>
          </p:nvPicPr>
          <p:blipFill rotWithShape="1">
            <a:blip r:embed="rId5"/>
            <a:srcRect t="42110"/>
            <a:stretch/>
          </p:blipFill>
          <p:spPr>
            <a:xfrm>
              <a:off x="546746" y="3335867"/>
              <a:ext cx="1585189" cy="179146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/>
            <a:srcRect b="3455"/>
            <a:stretch/>
          </p:blipFill>
          <p:spPr>
            <a:xfrm>
              <a:off x="672463" y="1578721"/>
              <a:ext cx="1338305" cy="2982919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6911976" y="1656457"/>
            <a:ext cx="1801812" cy="3944243"/>
            <a:chOff x="-792771" y="944890"/>
            <a:chExt cx="1585541" cy="4217721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-792771" y="944890"/>
              <a:ext cx="1585541" cy="4217721"/>
              <a:chOff x="-782008" y="-395742"/>
              <a:chExt cx="2099002" cy="5583586"/>
            </a:xfrm>
          </p:grpSpPr>
          <p:pic>
            <p:nvPicPr>
              <p:cNvPr id="25" name="Изображение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26" name="Изображение 14"/>
              <p:cNvPicPr>
                <a:picLocks noChangeAspect="1"/>
              </p:cNvPicPr>
              <p:nvPr/>
            </p:nvPicPr>
            <p:blipFill rotWithShape="1">
              <a:blip r:embed="rId5"/>
              <a:srcRect t="42110"/>
              <a:stretch/>
            </p:blipFill>
            <p:spPr>
              <a:xfrm>
                <a:off x="-782008" y="2816233"/>
                <a:ext cx="2098536" cy="2371611"/>
              </a:xfrm>
              <a:prstGeom prst="rect">
                <a:avLst/>
              </a:prstGeom>
            </p:spPr>
          </p:pic>
        </p:grp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8"/>
            <a:srcRect b="29107"/>
            <a:stretch/>
          </p:blipFill>
          <p:spPr>
            <a:xfrm>
              <a:off x="-661106" y="1484393"/>
              <a:ext cx="1331362" cy="3133364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457206" y="1656457"/>
            <a:ext cx="1756551" cy="3944243"/>
            <a:chOff x="4132740" y="403454"/>
            <a:chExt cx="1585541" cy="3982521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4132740" y="403454"/>
              <a:ext cx="1585541" cy="3982521"/>
              <a:chOff x="-782008" y="-395742"/>
              <a:chExt cx="2099002" cy="5272220"/>
            </a:xfrm>
          </p:grpSpPr>
          <p:pic>
            <p:nvPicPr>
              <p:cNvPr id="30" name="Изображение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31" name="Изображение 19"/>
              <p:cNvPicPr>
                <a:picLocks noChangeAspect="1"/>
              </p:cNvPicPr>
              <p:nvPr/>
            </p:nvPicPr>
            <p:blipFill rotWithShape="1">
              <a:blip r:embed="rId5"/>
              <a:srcRect t="42110"/>
              <a:stretch/>
            </p:blipFill>
            <p:spPr>
              <a:xfrm>
                <a:off x="-782008" y="2504867"/>
                <a:ext cx="2098536" cy="2371611"/>
              </a:xfrm>
              <a:prstGeom prst="rect">
                <a:avLst/>
              </a:prstGeom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9"/>
              <a:srcRect b="6208"/>
              <a:stretch/>
            </p:blipFill>
            <p:spPr>
              <a:xfrm>
                <a:off x="-608506" y="329969"/>
                <a:ext cx="1760876" cy="3814449"/>
              </a:xfrm>
              <a:prstGeom prst="rect">
                <a:avLst/>
              </a:prstGeom>
            </p:spPr>
          </p:pic>
        </p:grp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66210" y="947646"/>
              <a:ext cx="1354840" cy="2897852"/>
            </a:xfrm>
            <a:prstGeom prst="rect">
              <a:avLst/>
            </a:prstGeom>
          </p:spPr>
        </p:pic>
      </p:grpSp>
      <p:pic>
        <p:nvPicPr>
          <p:cNvPr id="3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</a:rPr>
              <a:t>Менеджер всегда на работе, где бы он не был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Интеграция с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US" sz="4000" dirty="0" smtClean="0">
                <a:latin typeface="Calibri" pitchFamily="34" charset="0"/>
                <a:cs typeface="Calibri" pitchFamily="34" charset="0"/>
              </a:rPr>
              <a:t>(Customer Relationship   Management)</a:t>
            </a:r>
            <a:endParaRPr lang="ru-RU" sz="4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13144</TotalTime>
  <Words>7670</Words>
  <Application>Microsoft Office PowerPoint</Application>
  <PresentationFormat>Экран (4:3)</PresentationFormat>
  <Paragraphs>1413</Paragraphs>
  <Slides>222</Slides>
  <Notes>163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222</vt:i4>
      </vt:variant>
    </vt:vector>
  </HeadingPairs>
  <TitlesOfParts>
    <vt:vector size="224" baseType="lpstr">
      <vt:lpstr>Default Design</vt:lpstr>
      <vt:lpstr>1_Default Design</vt:lpstr>
      <vt:lpstr>Презентация PowerPoint</vt:lpstr>
      <vt:lpstr>Сайт - это часть бизнеса</vt:lpstr>
      <vt:lpstr>Презентация PowerPoint</vt:lpstr>
      <vt:lpstr>Презентация PowerPoint</vt:lpstr>
      <vt:lpstr>Презентация PowerPoint</vt:lpstr>
      <vt:lpstr>Чем вы управляете на сайте</vt:lpstr>
      <vt:lpstr>Платформа «1С-Битрикс»</vt:lpstr>
      <vt:lpstr>Платформа «1С-Битрикс»</vt:lpstr>
      <vt:lpstr>Управление «над сайтом»</vt:lpstr>
      <vt:lpstr>Интерфейс</vt:lpstr>
      <vt:lpstr>Режим правки</vt:lpstr>
      <vt:lpstr>Презентация PowerPoint</vt:lpstr>
      <vt:lpstr>Отмена последнего действия</vt:lpstr>
      <vt:lpstr>Презентация PowerPoint</vt:lpstr>
      <vt:lpstr>Управление контентом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Интернет-магазин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Интеграция с «1С»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Обучение. E-learning</vt:lpstr>
      <vt:lpstr>Презентация PowerPoint</vt:lpstr>
      <vt:lpstr>Веб-аналитика</vt:lpstr>
      <vt:lpstr>Презентация PowerPoint</vt:lpstr>
      <vt:lpstr>Бизнес-процессы</vt:lpstr>
      <vt:lpstr>Презентация PowerPoint</vt:lpstr>
      <vt:lpstr>Презентация PowerPoint</vt:lpstr>
      <vt:lpstr>Службы и сервисы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«Облачный» бэкап</vt:lpstr>
      <vt:lpstr>«Облачный» бэкап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Ускорение сайта (CDN)</vt:lpstr>
      <vt:lpstr>Ускорение сайта (CDN)</vt:lpstr>
      <vt:lpstr>Механизм ускорения загрузки страниц сайта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Сертификаты</vt:lpstr>
      <vt:lpstr>За три года – на 430% быстрее!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 должны быть уверены в защищенности сайта и своих данных</vt:lpstr>
      <vt:lpstr>Презентация PowerPoint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Обучение</vt:lpstr>
      <vt:lpstr>Протестируйте перед покупкой</vt:lpstr>
      <vt:lpstr>На платформе «1С-Битрикс» работает более 85 000 веб-проектов.</vt:lpstr>
      <vt:lpstr>Презентация PowerPoint</vt:lpstr>
      <vt:lpstr>Презентация PowerPoint</vt:lpstr>
      <vt:lpstr>- облачный сервис для совместной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Михаил</cp:lastModifiedBy>
  <cp:revision>1398</cp:revision>
  <dcterms:created xsi:type="dcterms:W3CDTF">2004-09-13T11:38:15Z</dcterms:created>
  <dcterms:modified xsi:type="dcterms:W3CDTF">2014-03-13T19:45:22Z</dcterms:modified>
</cp:coreProperties>
</file>